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1" r:id="rId23"/>
    <p:sldId id="282" r:id="rId24"/>
    <p:sldId id="283" r:id="rId25"/>
    <p:sldId id="284" r:id="rId26"/>
    <p:sldId id="285" r:id="rId27"/>
    <p:sldId id="286"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56" autoAdjust="0"/>
    <p:restoredTop sz="94660"/>
  </p:normalViewPr>
  <p:slideViewPr>
    <p:cSldViewPr snapToGrid="0">
      <p:cViewPr varScale="1">
        <p:scale>
          <a:sx n="78" d="100"/>
          <a:sy n="78" d="100"/>
        </p:scale>
        <p:origin x="5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8737-10C8-04A2-0F14-F24FD81187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1A7969-6B78-A0DC-6A9E-2DCB44C6E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1D6859D-5BBB-E662-87DD-795FDC3E72E3}"/>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5" name="Footer Placeholder 4">
            <a:extLst>
              <a:ext uri="{FF2B5EF4-FFF2-40B4-BE49-F238E27FC236}">
                <a16:creationId xmlns:a16="http://schemas.microsoft.com/office/drawing/2014/main" id="{A3A74FCE-B7B5-E94E-F6BD-029CEC9CA6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DBF6FF-170B-02F1-2FF5-A54105E228FB}"/>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2180299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2559-E556-20E7-88FB-CDFE9D68F3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F591C6-5D31-7F70-F6FE-39E1BD8E8F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D10AC5-08F4-57D7-0E4C-D1BDB18CD8CB}"/>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5" name="Footer Placeholder 4">
            <a:extLst>
              <a:ext uri="{FF2B5EF4-FFF2-40B4-BE49-F238E27FC236}">
                <a16:creationId xmlns:a16="http://schemas.microsoft.com/office/drawing/2014/main" id="{AD7A30E8-E2B5-25F0-B2A5-A3555515ED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5C49B7-0935-8A4D-325E-6AB44E0F37E5}"/>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138074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BA58E-9987-5819-B22A-DC9B9A7073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99AD53-56B1-69AD-684A-36CED2A85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6D1DEA-F979-0A57-6B60-68D363E7A8BB}"/>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5" name="Footer Placeholder 4">
            <a:extLst>
              <a:ext uri="{FF2B5EF4-FFF2-40B4-BE49-F238E27FC236}">
                <a16:creationId xmlns:a16="http://schemas.microsoft.com/office/drawing/2014/main" id="{3EC1356A-29B5-B4FD-8830-4082AC2E4C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2A61EA-3FC9-B01B-30C3-8D3D2EEF3F60}"/>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335841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64CD-5955-C967-CDC4-2941C9E728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96330B-00EC-DF34-78E4-95404E24A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BB43E6-0573-4160-8628-BB484BCF3670}"/>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5" name="Footer Placeholder 4">
            <a:extLst>
              <a:ext uri="{FF2B5EF4-FFF2-40B4-BE49-F238E27FC236}">
                <a16:creationId xmlns:a16="http://schemas.microsoft.com/office/drawing/2014/main" id="{639521ED-6EB0-1F7C-6D30-D3E9EE631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B2520E-D701-42A2-6A05-1A01B10626C5}"/>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173438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8212-20E1-5714-644A-8EF6D0748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544C49-C5D9-2638-2FE6-8C1A6A3C2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DD5911-890A-5E4B-6557-E61AE9F1AE85}"/>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5" name="Footer Placeholder 4">
            <a:extLst>
              <a:ext uri="{FF2B5EF4-FFF2-40B4-BE49-F238E27FC236}">
                <a16:creationId xmlns:a16="http://schemas.microsoft.com/office/drawing/2014/main" id="{D2F10CB3-1CE6-B4BF-5C04-95CBCA9323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0BE3FA-5BA2-5FEB-F3A6-F26E3A2B0CE5}"/>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327309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A58C-6C23-D76B-97A0-58852886A7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6B74B-2C25-7704-21CE-01A1E515C1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5CE1A8-B4BE-AB5B-F0DD-D7AF5CA2B1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D2DA09-1D92-0E3E-F121-8A38C6E91113}"/>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6" name="Footer Placeholder 5">
            <a:extLst>
              <a:ext uri="{FF2B5EF4-FFF2-40B4-BE49-F238E27FC236}">
                <a16:creationId xmlns:a16="http://schemas.microsoft.com/office/drawing/2014/main" id="{DD818252-1393-D350-FA81-0F6FDC6F42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48A067-7235-B6B2-CAC9-4B5EF75D889A}"/>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1502409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8592-323D-BA59-0E86-B66E22D2D8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877F1C-0E17-42BF-D731-E27083755C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083B7B-B118-88E2-A361-FD476E1061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2A4B81-BC77-782B-5D2A-9BC26C456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C712AB-1E5A-9BEC-FE3A-B5C3075A64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6C11D5-1A11-C9E1-EB64-1D4B87CBBC39}"/>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8" name="Footer Placeholder 7">
            <a:extLst>
              <a:ext uri="{FF2B5EF4-FFF2-40B4-BE49-F238E27FC236}">
                <a16:creationId xmlns:a16="http://schemas.microsoft.com/office/drawing/2014/main" id="{7A145888-84F1-3C72-3F09-95A83E4FAB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A5669B-5D5C-50D0-D98B-ED0402EB5212}"/>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239494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D12F-AC14-8BE6-2078-2DCEE79B47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BD3EA8-8606-E7AC-011F-EA9A3CDFC985}"/>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4" name="Footer Placeholder 3">
            <a:extLst>
              <a:ext uri="{FF2B5EF4-FFF2-40B4-BE49-F238E27FC236}">
                <a16:creationId xmlns:a16="http://schemas.microsoft.com/office/drawing/2014/main" id="{6E814C5A-BEF8-89D8-441B-8456F8E78A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DD781C-9318-186D-26F4-331B8BF8F868}"/>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1513720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234BE-4DF8-A2B8-029C-B585DF6FBA33}"/>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3" name="Footer Placeholder 2">
            <a:extLst>
              <a:ext uri="{FF2B5EF4-FFF2-40B4-BE49-F238E27FC236}">
                <a16:creationId xmlns:a16="http://schemas.microsoft.com/office/drawing/2014/main" id="{E890214E-289E-7D1D-5148-74AAEB377F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9699581-CA7C-9F94-6B45-D0D2EF92C080}"/>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2837151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58A61-5DB4-488B-488A-B0F322793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ED8832-0F5C-9795-1164-163787020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DBD88C4-C156-53FD-AC80-A5C9EB681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1D70D-E9AC-6EBD-3929-4898A2669792}"/>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6" name="Footer Placeholder 5">
            <a:extLst>
              <a:ext uri="{FF2B5EF4-FFF2-40B4-BE49-F238E27FC236}">
                <a16:creationId xmlns:a16="http://schemas.microsoft.com/office/drawing/2014/main" id="{7CB86AE6-854C-51B0-5156-6FC2BE5C2C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5DCE-A9D3-7042-8223-F20FF4D0EFB2}"/>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1164882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7DFA-4624-C401-8BCC-251A7F26BE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0F9B29-BD32-7478-577B-A50389B32B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B4D08D-C1D1-C057-A23C-5489BBBB8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85D940-0DA5-62FD-BACA-24C0D63C95DB}"/>
              </a:ext>
            </a:extLst>
          </p:cNvPr>
          <p:cNvSpPr>
            <a:spLocks noGrp="1"/>
          </p:cNvSpPr>
          <p:nvPr>
            <p:ph type="dt" sz="half" idx="10"/>
          </p:nvPr>
        </p:nvSpPr>
        <p:spPr/>
        <p:txBody>
          <a:bodyPr/>
          <a:lstStyle/>
          <a:p>
            <a:fld id="{EF3897A0-6816-48FF-97EA-468313CA9849}" type="datetimeFigureOut">
              <a:rPr lang="en-IN" smtClean="0"/>
              <a:t>18-08-2023</a:t>
            </a:fld>
            <a:endParaRPr lang="en-IN"/>
          </a:p>
        </p:txBody>
      </p:sp>
      <p:sp>
        <p:nvSpPr>
          <p:cNvPr id="6" name="Footer Placeholder 5">
            <a:extLst>
              <a:ext uri="{FF2B5EF4-FFF2-40B4-BE49-F238E27FC236}">
                <a16:creationId xmlns:a16="http://schemas.microsoft.com/office/drawing/2014/main" id="{A32FFE41-0548-9ECE-4FA9-22F8942394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77709A-F9E9-A603-FE97-7EBEFA4F2836}"/>
              </a:ext>
            </a:extLst>
          </p:cNvPr>
          <p:cNvSpPr>
            <a:spLocks noGrp="1"/>
          </p:cNvSpPr>
          <p:nvPr>
            <p:ph type="sldNum" sz="quarter" idx="12"/>
          </p:nvPr>
        </p:nvSpPr>
        <p:spPr/>
        <p:txBody>
          <a:bodyPr/>
          <a:lstStyle/>
          <a:p>
            <a:fld id="{D37F668E-6B22-4818-8BC3-C33304778D69}" type="slidenum">
              <a:rPr lang="en-IN" smtClean="0"/>
              <a:t>‹#›</a:t>
            </a:fld>
            <a:endParaRPr lang="en-IN"/>
          </a:p>
        </p:txBody>
      </p:sp>
    </p:spTree>
    <p:extLst>
      <p:ext uri="{BB962C8B-B14F-4D97-AF65-F5344CB8AC3E}">
        <p14:creationId xmlns:p14="http://schemas.microsoft.com/office/powerpoint/2010/main" val="678589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2D2A14-9FCC-DF3A-8045-F9798ED683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563745-AE06-AC43-1891-3E3972F0EF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8C0BC8-BE66-C99F-A5EE-5739FB707D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897A0-6816-48FF-97EA-468313CA9849}" type="datetimeFigureOut">
              <a:rPr lang="en-IN" smtClean="0"/>
              <a:t>18-08-2023</a:t>
            </a:fld>
            <a:endParaRPr lang="en-IN"/>
          </a:p>
        </p:txBody>
      </p:sp>
      <p:sp>
        <p:nvSpPr>
          <p:cNvPr id="5" name="Footer Placeholder 4">
            <a:extLst>
              <a:ext uri="{FF2B5EF4-FFF2-40B4-BE49-F238E27FC236}">
                <a16:creationId xmlns:a16="http://schemas.microsoft.com/office/drawing/2014/main" id="{1FDB472A-4088-E283-E245-52E8A516A7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FF0F51-0868-3227-008F-D67DAC9E2A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7F668E-6B22-4818-8BC3-C33304778D69}" type="slidenum">
              <a:rPr lang="en-IN" smtClean="0"/>
              <a:t>‹#›</a:t>
            </a:fld>
            <a:endParaRPr lang="en-IN"/>
          </a:p>
        </p:txBody>
      </p:sp>
    </p:spTree>
    <p:extLst>
      <p:ext uri="{BB962C8B-B14F-4D97-AF65-F5344CB8AC3E}">
        <p14:creationId xmlns:p14="http://schemas.microsoft.com/office/powerpoint/2010/main" val="1021448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javatpoint.com/requestdispatcher-in-servlet" TargetMode="External"/><Relationship Id="rId2" Type="http://schemas.openxmlformats.org/officeDocument/2006/relationships/hyperlink" Target="https://www.javatpoint.com/servlet-api" TargetMode="External"/><Relationship Id="rId1" Type="http://schemas.openxmlformats.org/officeDocument/2006/relationships/slideLayout" Target="../slideLayouts/slideLayout2.xml"/><Relationship Id="rId6" Type="http://schemas.openxmlformats.org/officeDocument/2006/relationships/hyperlink" Target="https://www.coursera.org/learn" TargetMode="External"/><Relationship Id="rId5" Type="http://schemas.openxmlformats.org/officeDocument/2006/relationships/hyperlink" Target="https://javapipe.com/blog/tomcat-application-server/" TargetMode="External"/><Relationship Id="rId4" Type="http://schemas.openxmlformats.org/officeDocument/2006/relationships/hyperlink" Target="https://stackoverflow.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AB648-3390-B06E-5BB5-25D387701139}"/>
              </a:ext>
            </a:extLst>
          </p:cNvPr>
          <p:cNvSpPr>
            <a:spLocks noGrp="1"/>
          </p:cNvSpPr>
          <p:nvPr>
            <p:ph type="ctrTitle"/>
          </p:nvPr>
        </p:nvSpPr>
        <p:spPr/>
        <p:txBody>
          <a:bodyPr>
            <a:normAutofit/>
          </a:bodyPr>
          <a:lstStyle/>
          <a:p>
            <a:r>
              <a:rPr lang="en-IN" sz="4800" dirty="0">
                <a:solidFill>
                  <a:srgbClr val="000000"/>
                </a:solidFill>
                <a:effectLst/>
                <a:latin typeface="Times New Roman" panose="02020603050405020304" pitchFamily="18" charset="0"/>
                <a:ea typeface="Times New Roman" panose="02020603050405020304" pitchFamily="18" charset="0"/>
              </a:rPr>
              <a:t>“Banking Management System”</a:t>
            </a:r>
            <a:endParaRPr lang="en-IN" sz="4800" dirty="0"/>
          </a:p>
        </p:txBody>
      </p:sp>
    </p:spTree>
    <p:extLst>
      <p:ext uri="{BB962C8B-B14F-4D97-AF65-F5344CB8AC3E}">
        <p14:creationId xmlns:p14="http://schemas.microsoft.com/office/powerpoint/2010/main" val="211611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A48477-3761-896E-D69A-890470067D8D}"/>
              </a:ext>
            </a:extLst>
          </p:cNvPr>
          <p:cNvSpPr>
            <a:spLocks noChangeArrowheads="1"/>
          </p:cNvSpPr>
          <p:nvPr/>
        </p:nvSpPr>
        <p:spPr bwMode="auto">
          <a:xfrm>
            <a:off x="1733550" y="319043"/>
            <a:ext cx="2885103"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gu-IN" altLang="en-US" sz="15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Shruti" panose="020B0502040204020203" pitchFamily="34" charset="0"/>
              </a:rPr>
              <a:t>USE CASE DIAGRAM</a:t>
            </a: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8196" name="image2.png">
            <a:extLst>
              <a:ext uri="{FF2B5EF4-FFF2-40B4-BE49-F238E27FC236}">
                <a16:creationId xmlns:a16="http://schemas.microsoft.com/office/drawing/2014/main" id="{7DA53235-1D26-E79E-F7B2-9873EC7A5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133475"/>
            <a:ext cx="7591425" cy="55117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B56F6AE-93AF-A01F-51F7-9729C5DDCA5F}"/>
              </a:ext>
            </a:extLst>
          </p:cNvPr>
          <p:cNvSpPr>
            <a:spLocks noChangeArrowheads="1"/>
          </p:cNvSpPr>
          <p:nvPr/>
        </p:nvSpPr>
        <p:spPr bwMode="auto">
          <a:xfrm>
            <a:off x="1895475" y="5416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9223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6E1082-D348-DFFB-B326-D1108AC9B044}"/>
              </a:ext>
            </a:extLst>
          </p:cNvPr>
          <p:cNvSpPr>
            <a:spLocks noChangeArrowheads="1"/>
          </p:cNvSpPr>
          <p:nvPr/>
        </p:nvSpPr>
        <p:spPr bwMode="auto">
          <a:xfrm>
            <a:off x="1333500" y="233318"/>
            <a:ext cx="30099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gu-IN" altLang="en-US" sz="15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Shruti" panose="020B0502040204020203" pitchFamily="34" charset="0"/>
              </a:rPr>
              <a:t>SYSTEM FLOW DIAGRAM</a:t>
            </a: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20" name="image14.png">
            <a:extLst>
              <a:ext uri="{FF2B5EF4-FFF2-40B4-BE49-F238E27FC236}">
                <a16:creationId xmlns:a16="http://schemas.microsoft.com/office/drawing/2014/main" id="{82C68225-EB03-818B-A508-621EC13DB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47775"/>
            <a:ext cx="8450873" cy="52101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C7EA703-1A03-C166-41F5-5C696AF304E1}"/>
              </a:ext>
            </a:extLst>
          </p:cNvPr>
          <p:cNvSpPr>
            <a:spLocks noChangeArrowheads="1"/>
          </p:cNvSpPr>
          <p:nvPr/>
        </p:nvSpPr>
        <p:spPr bwMode="auto">
          <a:xfrm>
            <a:off x="457200" y="4030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152997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1D32E6D-352D-703C-EFC1-6E28CC478269}"/>
              </a:ext>
            </a:extLst>
          </p:cNvPr>
          <p:cNvSpPr>
            <a:spLocks noChangeArrowheads="1"/>
          </p:cNvSpPr>
          <p:nvPr/>
        </p:nvSpPr>
        <p:spPr bwMode="auto">
          <a:xfrm>
            <a:off x="1520890" y="1045329"/>
            <a:ext cx="31676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gu-IN" altLang="en-US" sz="2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Shruti" panose="020B0502040204020203" pitchFamily="34" charset="0"/>
              </a:rPr>
              <a:t>Create New Account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0241" name="image15.png">
            <a:extLst>
              <a:ext uri="{FF2B5EF4-FFF2-40B4-BE49-F238E27FC236}">
                <a16:creationId xmlns:a16="http://schemas.microsoft.com/office/drawing/2014/main" id="{0C5C9E31-4BDD-4380-C104-1B419345C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004" y="1847461"/>
            <a:ext cx="8063946" cy="45440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D3CAF06-A3FC-A03A-DC19-89FB251542FB}"/>
              </a:ext>
            </a:extLst>
          </p:cNvPr>
          <p:cNvSpPr>
            <a:spLocks noChangeArrowheads="1"/>
          </p:cNvSpPr>
          <p:nvPr/>
        </p:nvSpPr>
        <p:spPr bwMode="auto">
          <a:xfrm>
            <a:off x="0" y="37195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4015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DCBB-0D11-FFD6-34D5-972811F7D659}"/>
              </a:ext>
            </a:extLst>
          </p:cNvPr>
          <p:cNvSpPr>
            <a:spLocks noGrp="1"/>
          </p:cNvSpPr>
          <p:nvPr>
            <p:ph type="title"/>
          </p:nvPr>
        </p:nvSpPr>
        <p:spPr>
          <a:xfrm>
            <a:off x="2228144" y="577776"/>
            <a:ext cx="5892209" cy="655601"/>
          </a:xfrm>
        </p:spPr>
        <p:txBody>
          <a:bodyPr>
            <a:normAutofit/>
          </a:bodyPr>
          <a:lstStyle/>
          <a:p>
            <a:r>
              <a:rPr lang="en-US" sz="2400" b="1" dirty="0">
                <a:latin typeface="Shruti" panose="020B0502040204020203" pitchFamily="34" charset="0"/>
                <a:cs typeface="Shruti" panose="020B0502040204020203" pitchFamily="34" charset="0"/>
              </a:rPr>
              <a:t>Login Page:</a:t>
            </a:r>
            <a:endParaRPr lang="en-IN" sz="2400" b="1" dirty="0">
              <a:latin typeface="Shruti" panose="020B0502040204020203" pitchFamily="34" charset="0"/>
              <a:cs typeface="Shruti" panose="020B0502040204020203" pitchFamily="34" charset="0"/>
            </a:endParaRPr>
          </a:p>
        </p:txBody>
      </p:sp>
      <p:pic>
        <p:nvPicPr>
          <p:cNvPr id="4" name="image16.png" descr="A screen shot of a computer&#10;&#10;Description automatically generated">
            <a:extLst>
              <a:ext uri="{FF2B5EF4-FFF2-40B4-BE49-F238E27FC236}">
                <a16:creationId xmlns:a16="http://schemas.microsoft.com/office/drawing/2014/main" id="{D491C178-5A35-B0D3-50BC-31C66FB990DD}"/>
              </a:ext>
            </a:extLst>
          </p:cNvPr>
          <p:cNvPicPr>
            <a:picLocks noGrp="1"/>
          </p:cNvPicPr>
          <p:nvPr>
            <p:ph idx="1"/>
          </p:nvPr>
        </p:nvPicPr>
        <p:blipFill>
          <a:blip r:embed="rId2"/>
          <a:srcRect/>
          <a:stretch>
            <a:fillRect/>
          </a:stretch>
        </p:blipFill>
        <p:spPr>
          <a:xfrm>
            <a:off x="2228144" y="1825625"/>
            <a:ext cx="7735712" cy="4351338"/>
          </a:xfrm>
          <a:prstGeom prst="rect">
            <a:avLst/>
          </a:prstGeom>
          <a:ln/>
        </p:spPr>
      </p:pic>
    </p:spTree>
    <p:extLst>
      <p:ext uri="{BB962C8B-B14F-4D97-AF65-F5344CB8AC3E}">
        <p14:creationId xmlns:p14="http://schemas.microsoft.com/office/powerpoint/2010/main" val="4028413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A14A-29D9-AD73-9F3A-9B3DFDEDBAC5}"/>
              </a:ext>
            </a:extLst>
          </p:cNvPr>
          <p:cNvSpPr>
            <a:spLocks noGrp="1"/>
          </p:cNvSpPr>
          <p:nvPr>
            <p:ph type="title"/>
          </p:nvPr>
        </p:nvSpPr>
        <p:spPr>
          <a:xfrm>
            <a:off x="2228144" y="681037"/>
            <a:ext cx="4074042" cy="740661"/>
          </a:xfrm>
        </p:spPr>
        <p:txBody>
          <a:bodyPr>
            <a:normAutofit/>
          </a:bodyPr>
          <a:lstStyle/>
          <a:p>
            <a:r>
              <a:rPr lang="en-US" sz="2400" b="1" dirty="0">
                <a:latin typeface="Shruti" panose="020B0502040204020203" pitchFamily="34" charset="0"/>
                <a:cs typeface="Shruti" panose="020B0502040204020203" pitchFamily="34" charset="0"/>
              </a:rPr>
              <a:t>Homepage:</a:t>
            </a:r>
            <a:endParaRPr lang="en-IN" sz="2400" b="1" dirty="0">
              <a:latin typeface="Shruti" panose="020B0502040204020203" pitchFamily="34" charset="0"/>
              <a:cs typeface="Shruti" panose="020B0502040204020203" pitchFamily="34" charset="0"/>
            </a:endParaRPr>
          </a:p>
        </p:txBody>
      </p:sp>
      <p:pic>
        <p:nvPicPr>
          <p:cNvPr id="5" name="image1.png">
            <a:extLst>
              <a:ext uri="{FF2B5EF4-FFF2-40B4-BE49-F238E27FC236}">
                <a16:creationId xmlns:a16="http://schemas.microsoft.com/office/drawing/2014/main" id="{DD83D49B-E731-59B2-43C3-88F9B862CD6E}"/>
              </a:ext>
            </a:extLst>
          </p:cNvPr>
          <p:cNvPicPr>
            <a:picLocks noGrp="1"/>
          </p:cNvPicPr>
          <p:nvPr>
            <p:ph idx="1"/>
          </p:nvPr>
        </p:nvPicPr>
        <p:blipFill>
          <a:blip r:embed="rId2"/>
          <a:srcRect/>
          <a:stretch>
            <a:fillRect/>
          </a:stretch>
        </p:blipFill>
        <p:spPr>
          <a:xfrm>
            <a:off x="2228144" y="1825625"/>
            <a:ext cx="7735712" cy="4351338"/>
          </a:xfrm>
          <a:prstGeom prst="rect">
            <a:avLst/>
          </a:prstGeom>
          <a:ln/>
        </p:spPr>
      </p:pic>
    </p:spTree>
    <p:extLst>
      <p:ext uri="{BB962C8B-B14F-4D97-AF65-F5344CB8AC3E}">
        <p14:creationId xmlns:p14="http://schemas.microsoft.com/office/powerpoint/2010/main" val="2076299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ECD0-0A11-4454-38AC-ED7AA94FCCFA}"/>
              </a:ext>
            </a:extLst>
          </p:cNvPr>
          <p:cNvSpPr>
            <a:spLocks noGrp="1"/>
          </p:cNvSpPr>
          <p:nvPr>
            <p:ph type="title"/>
          </p:nvPr>
        </p:nvSpPr>
        <p:spPr>
          <a:xfrm>
            <a:off x="2228144" y="864855"/>
            <a:ext cx="3606209" cy="655601"/>
          </a:xfrm>
        </p:spPr>
        <p:txBody>
          <a:bodyPr>
            <a:normAutofit/>
          </a:bodyPr>
          <a:lstStyle/>
          <a:p>
            <a:r>
              <a:rPr lang="en-US" sz="2400" b="1" dirty="0">
                <a:latin typeface="Shruti" panose="020B0502040204020203" pitchFamily="34" charset="0"/>
                <a:cs typeface="Shruti" panose="020B0502040204020203" pitchFamily="34" charset="0"/>
              </a:rPr>
              <a:t>CREATE ACCOUNT </a:t>
            </a:r>
            <a:endParaRPr lang="en-IN" sz="2400" b="1" dirty="0">
              <a:latin typeface="Shruti" panose="020B0502040204020203" pitchFamily="34" charset="0"/>
              <a:cs typeface="Shruti" panose="020B0502040204020203" pitchFamily="34" charset="0"/>
            </a:endParaRPr>
          </a:p>
        </p:txBody>
      </p:sp>
      <p:pic>
        <p:nvPicPr>
          <p:cNvPr id="4" name="image5.png">
            <a:extLst>
              <a:ext uri="{FF2B5EF4-FFF2-40B4-BE49-F238E27FC236}">
                <a16:creationId xmlns:a16="http://schemas.microsoft.com/office/drawing/2014/main" id="{AAD3B499-FDD9-8B27-81B3-7939AF617188}"/>
              </a:ext>
            </a:extLst>
          </p:cNvPr>
          <p:cNvPicPr>
            <a:picLocks noGrp="1"/>
          </p:cNvPicPr>
          <p:nvPr>
            <p:ph idx="1"/>
          </p:nvPr>
        </p:nvPicPr>
        <p:blipFill>
          <a:blip r:embed="rId2"/>
          <a:srcRect/>
          <a:stretch>
            <a:fillRect/>
          </a:stretch>
        </p:blipFill>
        <p:spPr>
          <a:xfrm>
            <a:off x="2228144" y="1825625"/>
            <a:ext cx="7735712" cy="4351338"/>
          </a:xfrm>
          <a:prstGeom prst="rect">
            <a:avLst/>
          </a:prstGeom>
          <a:ln/>
        </p:spPr>
      </p:pic>
    </p:spTree>
    <p:extLst>
      <p:ext uri="{BB962C8B-B14F-4D97-AF65-F5344CB8AC3E}">
        <p14:creationId xmlns:p14="http://schemas.microsoft.com/office/powerpoint/2010/main" val="4161214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2DBE-F4CC-B9F0-E551-6163662225BD}"/>
              </a:ext>
            </a:extLst>
          </p:cNvPr>
          <p:cNvSpPr>
            <a:spLocks noGrp="1"/>
          </p:cNvSpPr>
          <p:nvPr>
            <p:ph type="title"/>
          </p:nvPr>
        </p:nvSpPr>
        <p:spPr>
          <a:xfrm>
            <a:off x="2228144" y="758529"/>
            <a:ext cx="5753986" cy="783191"/>
          </a:xfrm>
        </p:spPr>
        <p:txBody>
          <a:bodyPr>
            <a:normAutofit/>
          </a:bodyPr>
          <a:lstStyle/>
          <a:p>
            <a:r>
              <a:rPr lang="en-US" sz="2400" b="1" dirty="0">
                <a:latin typeface="Shruti" panose="020B0502040204020203" pitchFamily="34" charset="0"/>
                <a:cs typeface="Shruti" panose="020B0502040204020203" pitchFamily="34" charset="0"/>
              </a:rPr>
              <a:t>DEPOSITE AMMOUNT</a:t>
            </a:r>
            <a:endParaRPr lang="en-IN" sz="2400" b="1" dirty="0">
              <a:latin typeface="Shruti" panose="020B0502040204020203" pitchFamily="34" charset="0"/>
              <a:cs typeface="Shruti" panose="020B0502040204020203" pitchFamily="34" charset="0"/>
            </a:endParaRPr>
          </a:p>
        </p:txBody>
      </p:sp>
      <p:pic>
        <p:nvPicPr>
          <p:cNvPr id="4" name="image4.png">
            <a:extLst>
              <a:ext uri="{FF2B5EF4-FFF2-40B4-BE49-F238E27FC236}">
                <a16:creationId xmlns:a16="http://schemas.microsoft.com/office/drawing/2014/main" id="{0DD269BD-5960-E412-F229-05F68A9BB490}"/>
              </a:ext>
            </a:extLst>
          </p:cNvPr>
          <p:cNvPicPr>
            <a:picLocks noGrp="1"/>
          </p:cNvPicPr>
          <p:nvPr>
            <p:ph idx="1"/>
          </p:nvPr>
        </p:nvPicPr>
        <p:blipFill>
          <a:blip r:embed="rId2"/>
          <a:srcRect/>
          <a:stretch>
            <a:fillRect/>
          </a:stretch>
        </p:blipFill>
        <p:spPr>
          <a:xfrm>
            <a:off x="2228144" y="1825625"/>
            <a:ext cx="7735712" cy="4351338"/>
          </a:xfrm>
          <a:prstGeom prst="rect">
            <a:avLst/>
          </a:prstGeom>
          <a:ln/>
        </p:spPr>
      </p:pic>
    </p:spTree>
    <p:extLst>
      <p:ext uri="{BB962C8B-B14F-4D97-AF65-F5344CB8AC3E}">
        <p14:creationId xmlns:p14="http://schemas.microsoft.com/office/powerpoint/2010/main" val="238856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737A-D76B-785B-1004-0F02DDC4E440}"/>
              </a:ext>
            </a:extLst>
          </p:cNvPr>
          <p:cNvSpPr>
            <a:spLocks noGrp="1"/>
          </p:cNvSpPr>
          <p:nvPr>
            <p:ph type="title"/>
          </p:nvPr>
        </p:nvSpPr>
        <p:spPr>
          <a:xfrm>
            <a:off x="2228144" y="925564"/>
            <a:ext cx="2573594" cy="588604"/>
          </a:xfrm>
        </p:spPr>
        <p:txBody>
          <a:bodyPr>
            <a:normAutofit/>
          </a:bodyPr>
          <a:lstStyle/>
          <a:p>
            <a:r>
              <a:rPr lang="en-US" sz="2400" b="1" dirty="0">
                <a:latin typeface="Shruti" panose="020B0502040204020203" pitchFamily="34" charset="0"/>
                <a:cs typeface="Shruti" panose="020B0502040204020203" pitchFamily="34" charset="0"/>
              </a:rPr>
              <a:t>Withdraw Amount </a:t>
            </a:r>
            <a:endParaRPr lang="en-IN" sz="2400" b="1" dirty="0">
              <a:latin typeface="Shruti" panose="020B0502040204020203" pitchFamily="34" charset="0"/>
              <a:cs typeface="Shruti" panose="020B0502040204020203" pitchFamily="34" charset="0"/>
            </a:endParaRPr>
          </a:p>
        </p:txBody>
      </p:sp>
      <p:pic>
        <p:nvPicPr>
          <p:cNvPr id="4" name="image11.png">
            <a:extLst>
              <a:ext uri="{FF2B5EF4-FFF2-40B4-BE49-F238E27FC236}">
                <a16:creationId xmlns:a16="http://schemas.microsoft.com/office/drawing/2014/main" id="{CDE0146C-4142-C457-6410-74910CDCF40D}"/>
              </a:ext>
            </a:extLst>
          </p:cNvPr>
          <p:cNvPicPr>
            <a:picLocks noGrp="1"/>
          </p:cNvPicPr>
          <p:nvPr>
            <p:ph idx="1"/>
          </p:nvPr>
        </p:nvPicPr>
        <p:blipFill>
          <a:blip r:embed="rId2"/>
          <a:srcRect/>
          <a:stretch>
            <a:fillRect/>
          </a:stretch>
        </p:blipFill>
        <p:spPr>
          <a:xfrm>
            <a:off x="2228144" y="1825625"/>
            <a:ext cx="7735712" cy="4351338"/>
          </a:xfrm>
          <a:prstGeom prst="rect">
            <a:avLst/>
          </a:prstGeom>
          <a:ln/>
        </p:spPr>
      </p:pic>
    </p:spTree>
    <p:extLst>
      <p:ext uri="{BB962C8B-B14F-4D97-AF65-F5344CB8AC3E}">
        <p14:creationId xmlns:p14="http://schemas.microsoft.com/office/powerpoint/2010/main" val="2022709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34D6-6187-B0E8-A8B2-F4CAA72CCB17}"/>
              </a:ext>
            </a:extLst>
          </p:cNvPr>
          <p:cNvSpPr>
            <a:spLocks noGrp="1"/>
          </p:cNvSpPr>
          <p:nvPr>
            <p:ph type="title"/>
          </p:nvPr>
        </p:nvSpPr>
        <p:spPr>
          <a:xfrm>
            <a:off x="2228144" y="248395"/>
            <a:ext cx="10515600" cy="1325563"/>
          </a:xfrm>
        </p:spPr>
        <p:txBody>
          <a:bodyPr>
            <a:normAutofit/>
          </a:bodyPr>
          <a:lstStyle/>
          <a:p>
            <a:r>
              <a:rPr lang="en-US" sz="2400" b="1" dirty="0">
                <a:latin typeface="Shruti" panose="020B0502040204020203" pitchFamily="34" charset="0"/>
                <a:cs typeface="Shruti" panose="020B0502040204020203" pitchFamily="34" charset="0"/>
              </a:rPr>
              <a:t>Transfer </a:t>
            </a:r>
            <a:r>
              <a:rPr lang="en-US" sz="2400" b="1" dirty="0" err="1">
                <a:latin typeface="Shruti" panose="020B0502040204020203" pitchFamily="34" charset="0"/>
                <a:cs typeface="Shruti" panose="020B0502040204020203" pitchFamily="34" charset="0"/>
              </a:rPr>
              <a:t>Ammount</a:t>
            </a:r>
            <a:endParaRPr lang="en-IN" sz="2400" b="1" dirty="0">
              <a:latin typeface="Shruti" panose="020B0502040204020203" pitchFamily="34" charset="0"/>
              <a:cs typeface="Shruti" panose="020B0502040204020203" pitchFamily="34" charset="0"/>
            </a:endParaRPr>
          </a:p>
        </p:txBody>
      </p:sp>
      <p:pic>
        <p:nvPicPr>
          <p:cNvPr id="4" name="image7.png">
            <a:extLst>
              <a:ext uri="{FF2B5EF4-FFF2-40B4-BE49-F238E27FC236}">
                <a16:creationId xmlns:a16="http://schemas.microsoft.com/office/drawing/2014/main" id="{72F20394-410C-3FBD-E471-2496567E4D3F}"/>
              </a:ext>
            </a:extLst>
          </p:cNvPr>
          <p:cNvPicPr>
            <a:picLocks noGrp="1"/>
          </p:cNvPicPr>
          <p:nvPr>
            <p:ph idx="1"/>
          </p:nvPr>
        </p:nvPicPr>
        <p:blipFill>
          <a:blip r:embed="rId2"/>
          <a:srcRect/>
          <a:stretch>
            <a:fillRect/>
          </a:stretch>
        </p:blipFill>
        <p:spPr>
          <a:xfrm>
            <a:off x="2228144" y="1825625"/>
            <a:ext cx="7735712" cy="4351338"/>
          </a:xfrm>
          <a:prstGeom prst="rect">
            <a:avLst/>
          </a:prstGeom>
          <a:ln/>
        </p:spPr>
      </p:pic>
    </p:spTree>
    <p:extLst>
      <p:ext uri="{BB962C8B-B14F-4D97-AF65-F5344CB8AC3E}">
        <p14:creationId xmlns:p14="http://schemas.microsoft.com/office/powerpoint/2010/main" val="1666544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653A-7A57-2D7F-8EC8-E1C070C937EF}"/>
              </a:ext>
            </a:extLst>
          </p:cNvPr>
          <p:cNvSpPr>
            <a:spLocks noGrp="1"/>
          </p:cNvSpPr>
          <p:nvPr>
            <p:ph type="title"/>
          </p:nvPr>
        </p:nvSpPr>
        <p:spPr>
          <a:xfrm>
            <a:off x="2228144" y="681037"/>
            <a:ext cx="5562600" cy="922901"/>
          </a:xfrm>
        </p:spPr>
        <p:txBody>
          <a:bodyPr>
            <a:normAutofit/>
          </a:bodyPr>
          <a:lstStyle/>
          <a:p>
            <a:r>
              <a:rPr lang="en-US" sz="2400" b="1" dirty="0">
                <a:latin typeface="Shruti" panose="020B0502040204020203" pitchFamily="34" charset="0"/>
                <a:cs typeface="Shruti" panose="020B0502040204020203" pitchFamily="34" charset="0"/>
              </a:rPr>
              <a:t>CHECK BALANCES </a:t>
            </a:r>
            <a:endParaRPr lang="en-IN" sz="2400" b="1" dirty="0">
              <a:latin typeface="Shruti" panose="020B0502040204020203" pitchFamily="34" charset="0"/>
              <a:cs typeface="Shruti" panose="020B0502040204020203" pitchFamily="34" charset="0"/>
            </a:endParaRPr>
          </a:p>
        </p:txBody>
      </p:sp>
      <p:pic>
        <p:nvPicPr>
          <p:cNvPr id="4" name="image6.png">
            <a:extLst>
              <a:ext uri="{FF2B5EF4-FFF2-40B4-BE49-F238E27FC236}">
                <a16:creationId xmlns:a16="http://schemas.microsoft.com/office/drawing/2014/main" id="{F29CB141-7F8D-8C8A-2061-F652D6149146}"/>
              </a:ext>
            </a:extLst>
          </p:cNvPr>
          <p:cNvPicPr>
            <a:picLocks noGrp="1"/>
          </p:cNvPicPr>
          <p:nvPr>
            <p:ph idx="1"/>
          </p:nvPr>
        </p:nvPicPr>
        <p:blipFill>
          <a:blip r:embed="rId2"/>
          <a:srcRect/>
          <a:stretch>
            <a:fillRect/>
          </a:stretch>
        </p:blipFill>
        <p:spPr>
          <a:xfrm>
            <a:off x="2228144" y="1825625"/>
            <a:ext cx="7735712" cy="4351338"/>
          </a:xfrm>
          <a:prstGeom prst="rect">
            <a:avLst/>
          </a:prstGeom>
          <a:ln/>
        </p:spPr>
      </p:pic>
    </p:spTree>
    <p:extLst>
      <p:ext uri="{BB962C8B-B14F-4D97-AF65-F5344CB8AC3E}">
        <p14:creationId xmlns:p14="http://schemas.microsoft.com/office/powerpoint/2010/main" val="283029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C4FADF98-95E1-BFA4-185F-3BB1F9718AA4}"/>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3600" b="0" i="0" u="none" strike="noStrike" kern="1200" cap="none" normalizeH="0" baseline="0">
                <a:ln>
                  <a:noFill/>
                </a:ln>
                <a:solidFill>
                  <a:srgbClr val="FFFFFF"/>
                </a:solidFill>
                <a:effectLst/>
                <a:latin typeface="+mj-lt"/>
                <a:ea typeface="+mj-ea"/>
                <a:cs typeface="+mj-cs"/>
              </a:rPr>
              <a:t>                       </a:t>
            </a:r>
          </a:p>
          <a:p>
            <a:pPr marL="0" marR="0" lvl="0" indent="0" algn="ctr" fontAlgn="base">
              <a:lnSpc>
                <a:spcPct val="90000"/>
              </a:lnSpc>
              <a:spcBef>
                <a:spcPct val="0"/>
              </a:spcBef>
              <a:spcAft>
                <a:spcPts val="600"/>
              </a:spcAft>
              <a:buClrTx/>
              <a:buSzTx/>
              <a:tabLst/>
            </a:pPr>
            <a:r>
              <a:rPr kumimoji="0" lang="en-US" altLang="en-US" sz="3600" b="0" i="0" u="none" strike="noStrike" kern="1200" cap="none" normalizeH="0" baseline="0">
                <a:ln>
                  <a:noFill/>
                </a:ln>
                <a:solidFill>
                  <a:srgbClr val="FFFFFF"/>
                </a:solidFill>
                <a:effectLst/>
                <a:latin typeface="+mj-lt"/>
                <a:ea typeface="+mj-ea"/>
                <a:cs typeface="+mj-cs"/>
              </a:rPr>
              <a:t>                                                      </a:t>
            </a:r>
            <a:r>
              <a:rPr kumimoji="0" lang="en-US" altLang="en-US" sz="3600" b="1" i="0" u="none" strike="noStrike" kern="1200" cap="none" normalizeH="0" baseline="0">
                <a:ln>
                  <a:noFill/>
                </a:ln>
                <a:solidFill>
                  <a:srgbClr val="FFFFFF"/>
                </a:solidFill>
                <a:effectLst/>
                <a:latin typeface="+mj-lt"/>
                <a:ea typeface="+mj-ea"/>
                <a:cs typeface="+mj-cs"/>
              </a:rPr>
              <a:t>INDEX </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graphicFrame>
        <p:nvGraphicFramePr>
          <p:cNvPr id="7" name="Table 6">
            <a:extLst>
              <a:ext uri="{FF2B5EF4-FFF2-40B4-BE49-F238E27FC236}">
                <a16:creationId xmlns:a16="http://schemas.microsoft.com/office/drawing/2014/main" id="{D052AAEC-F4F0-B774-394D-BB09D87AE740}"/>
              </a:ext>
            </a:extLst>
          </p:cNvPr>
          <p:cNvGraphicFramePr>
            <a:graphicFrameLocks noGrp="1"/>
          </p:cNvGraphicFramePr>
          <p:nvPr>
            <p:extLst>
              <p:ext uri="{D42A27DB-BD31-4B8C-83A1-F6EECF244321}">
                <p14:modId xmlns:p14="http://schemas.microsoft.com/office/powerpoint/2010/main" val="765224564"/>
              </p:ext>
            </p:extLst>
          </p:nvPr>
        </p:nvGraphicFramePr>
        <p:xfrm>
          <a:off x="5079048" y="643466"/>
          <a:ext cx="6177236" cy="5568744"/>
        </p:xfrm>
        <a:graphic>
          <a:graphicData uri="http://schemas.openxmlformats.org/drawingml/2006/table">
            <a:tbl>
              <a:tblPr/>
              <a:tblGrid>
                <a:gridCol w="1166306">
                  <a:extLst>
                    <a:ext uri="{9D8B030D-6E8A-4147-A177-3AD203B41FA5}">
                      <a16:colId xmlns:a16="http://schemas.microsoft.com/office/drawing/2014/main" val="3026550710"/>
                    </a:ext>
                  </a:extLst>
                </a:gridCol>
                <a:gridCol w="5010930">
                  <a:extLst>
                    <a:ext uri="{9D8B030D-6E8A-4147-A177-3AD203B41FA5}">
                      <a16:colId xmlns:a16="http://schemas.microsoft.com/office/drawing/2014/main" val="1725482143"/>
                    </a:ext>
                  </a:extLst>
                </a:gridCol>
              </a:tblGrid>
              <a:tr h="696093">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Sr. no</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                                                      Title</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143760"/>
                  </a:ext>
                </a:extLst>
              </a:tr>
              <a:tr h="696093">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1.</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Project Scope and Description</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3852694"/>
                  </a:ext>
                </a:extLst>
              </a:tr>
              <a:tr h="696093">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2.</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Tools and Technologies</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5177472"/>
                  </a:ext>
                </a:extLst>
              </a:tr>
              <a:tr h="696093">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3.</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Diagrams</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9139973"/>
                  </a:ext>
                </a:extLst>
              </a:tr>
              <a:tr h="696093">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4.</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Screen Shots of the project</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146390"/>
                  </a:ext>
                </a:extLst>
              </a:tr>
              <a:tr h="696093">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5.</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Test Report </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9116188"/>
                  </a:ext>
                </a:extLst>
              </a:tr>
              <a:tr h="696093">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6.</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Conclusion</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9640507"/>
                  </a:ext>
                </a:extLst>
              </a:tr>
              <a:tr h="696093">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7.</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300" b="0" i="0" u="none" strike="noStrike">
                          <a:effectLst/>
                          <a:latin typeface="Times New Roman" panose="02020603050405020304" pitchFamily="18" charset="0"/>
                          <a:ea typeface="Times New Roman" panose="02020603050405020304" pitchFamily="18" charset="0"/>
                          <a:cs typeface="Arimo"/>
                        </a:rPr>
                        <a:t>Bibliography </a:t>
                      </a:r>
                      <a:endParaRPr lang="en-IN" sz="3500" b="0" i="0" u="none" strike="noStrike">
                        <a:effectLst/>
                        <a:latin typeface="Arial" panose="020B0604020202020204" pitchFamily="34" charset="0"/>
                      </a:endParaRPr>
                    </a:p>
                  </a:txBody>
                  <a:tcPr marL="123028" marR="123028" marT="123028" marB="12302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1310484"/>
                  </a:ext>
                </a:extLst>
              </a:tr>
            </a:tbl>
          </a:graphicData>
        </a:graphic>
      </p:graphicFrame>
    </p:spTree>
    <p:extLst>
      <p:ext uri="{BB962C8B-B14F-4D97-AF65-F5344CB8AC3E}">
        <p14:creationId xmlns:p14="http://schemas.microsoft.com/office/powerpoint/2010/main" val="1358286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1FED-0028-1A65-39F1-5190FFE9FF2C}"/>
              </a:ext>
            </a:extLst>
          </p:cNvPr>
          <p:cNvSpPr>
            <a:spLocks noGrp="1"/>
          </p:cNvSpPr>
          <p:nvPr>
            <p:ph type="title"/>
          </p:nvPr>
        </p:nvSpPr>
        <p:spPr>
          <a:xfrm>
            <a:off x="2210755" y="681037"/>
            <a:ext cx="8669594" cy="726256"/>
          </a:xfrm>
        </p:spPr>
        <p:txBody>
          <a:bodyPr>
            <a:normAutofit/>
          </a:bodyPr>
          <a:lstStyle/>
          <a:p>
            <a:r>
              <a:rPr lang="en-US" sz="2400" b="1" dirty="0">
                <a:latin typeface="Shruti" panose="020B0502040204020203" pitchFamily="34" charset="0"/>
                <a:cs typeface="Shruti" panose="020B0502040204020203" pitchFamily="34" charset="0"/>
              </a:rPr>
              <a:t>VIEW TRANSCRIPT </a:t>
            </a:r>
            <a:endParaRPr lang="en-IN" sz="2400" b="1" dirty="0">
              <a:latin typeface="Shruti" panose="020B0502040204020203" pitchFamily="34" charset="0"/>
              <a:cs typeface="Shruti" panose="020B0502040204020203" pitchFamily="34" charset="0"/>
            </a:endParaRPr>
          </a:p>
        </p:txBody>
      </p:sp>
      <p:pic>
        <p:nvPicPr>
          <p:cNvPr id="4" name="image9.png">
            <a:extLst>
              <a:ext uri="{FF2B5EF4-FFF2-40B4-BE49-F238E27FC236}">
                <a16:creationId xmlns:a16="http://schemas.microsoft.com/office/drawing/2014/main" id="{DAA41774-6E3F-6ECD-60B2-2C5949AED9C4}"/>
              </a:ext>
            </a:extLst>
          </p:cNvPr>
          <p:cNvPicPr>
            <a:picLocks noGrp="1"/>
          </p:cNvPicPr>
          <p:nvPr>
            <p:ph idx="1"/>
          </p:nvPr>
        </p:nvPicPr>
        <p:blipFill>
          <a:blip r:embed="rId2"/>
          <a:srcRect/>
          <a:stretch>
            <a:fillRect/>
          </a:stretch>
        </p:blipFill>
        <p:spPr>
          <a:xfrm>
            <a:off x="2228144" y="1825625"/>
            <a:ext cx="7735712" cy="4351338"/>
          </a:xfrm>
          <a:prstGeom prst="rect">
            <a:avLst/>
          </a:prstGeom>
          <a:ln/>
        </p:spPr>
      </p:pic>
    </p:spTree>
    <p:extLst>
      <p:ext uri="{BB962C8B-B14F-4D97-AF65-F5344CB8AC3E}">
        <p14:creationId xmlns:p14="http://schemas.microsoft.com/office/powerpoint/2010/main" val="749440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5F417B-F896-8DB2-AA61-EF03B9891783}"/>
              </a:ext>
            </a:extLst>
          </p:cNvPr>
          <p:cNvSpPr>
            <a:spLocks noGrp="1"/>
          </p:cNvSpPr>
          <p:nvPr>
            <p:ph idx="1"/>
          </p:nvPr>
        </p:nvSpPr>
        <p:spPr>
          <a:xfrm>
            <a:off x="838200" y="855407"/>
            <a:ext cx="10515600" cy="5309419"/>
          </a:xfrm>
        </p:spPr>
        <p:txBody>
          <a:bodyPr/>
          <a:lstStyle/>
          <a:p>
            <a:pPr>
              <a:lnSpc>
                <a:spcPct val="95000"/>
              </a:lnSpc>
              <a:spcBef>
                <a:spcPts val="60"/>
              </a:spcBef>
              <a:spcAft>
                <a:spcPts val="800"/>
              </a:spcAft>
            </a:pPr>
            <a:r>
              <a:rPr lang="en-IN" sz="1800" b="1" dirty="0">
                <a:effectLst/>
                <a:latin typeface="Times New Roman" panose="02020603050405020304" pitchFamily="18" charset="0"/>
                <a:ea typeface="Times New Roman" panose="02020603050405020304" pitchFamily="18" charset="0"/>
                <a:cs typeface="Arimo"/>
              </a:rPr>
              <a:t>Test Case 1: Customer Registration and Authentication</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ID: TC001</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Description: Verify that a new customer can register successfully and log in securely.</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Steps:</a:t>
            </a:r>
            <a:endParaRPr lang="en-IN" sz="1800" dirty="0">
              <a:effectLst/>
              <a:latin typeface="Arimo"/>
              <a:ea typeface="Arimo"/>
              <a:cs typeface="Arimo"/>
            </a:endParaRPr>
          </a:p>
          <a:p>
            <a:pPr marL="0" indent="0">
              <a:lnSpc>
                <a:spcPct val="95000"/>
              </a:lnSpc>
              <a:spcBef>
                <a:spcPts val="60"/>
              </a:spcBef>
              <a:spcAft>
                <a:spcPts val="800"/>
              </a:spcAft>
              <a:buNone/>
            </a:pPr>
            <a:r>
              <a:rPr lang="en-IN" sz="1800" dirty="0">
                <a:effectLst/>
                <a:latin typeface="Times New Roman" panose="02020603050405020304" pitchFamily="18" charset="0"/>
                <a:ea typeface="Times New Roman" panose="02020603050405020304" pitchFamily="18" charset="0"/>
                <a:cs typeface="Arimo"/>
              </a:rPr>
              <a:t>Click on the "Register" button on the login page.</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Fill in the required fields with valid customer information (e.g., name, email, address, etc.).</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Set a secure password that meets the system's password policy.</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Click on the "Register" button to create the account.</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Verify that the customer is redirected to the login page after successful registration.</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Enter the registered username and password.</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Click on the "Login" button.</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Verify that the customer is successfully logged into the system and is redirected to the dashboard.</a:t>
            </a:r>
            <a:endParaRPr lang="en-IN" sz="1800" dirty="0">
              <a:effectLst/>
              <a:latin typeface="Arimo"/>
              <a:ea typeface="Arimo"/>
              <a:cs typeface="Arimo"/>
            </a:endParaRPr>
          </a:p>
          <a:p>
            <a:pPr marL="342900" lvl="0" indent="-342900">
              <a:lnSpc>
                <a:spcPct val="95000"/>
              </a:lnSpc>
              <a:spcBef>
                <a:spcPts val="60"/>
              </a:spcBef>
              <a:spcAft>
                <a:spcPts val="800"/>
              </a:spcAft>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Expected Result: The new customer should be able to register successfully and log in without any errors.</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 </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Status: Passed</a:t>
            </a:r>
            <a:endParaRPr lang="en-IN" sz="1800" dirty="0">
              <a:effectLst/>
              <a:latin typeface="Arimo"/>
              <a:ea typeface="Arimo"/>
              <a:cs typeface="Arimo"/>
            </a:endParaRPr>
          </a:p>
        </p:txBody>
      </p:sp>
    </p:spTree>
    <p:extLst>
      <p:ext uri="{BB962C8B-B14F-4D97-AF65-F5344CB8AC3E}">
        <p14:creationId xmlns:p14="http://schemas.microsoft.com/office/powerpoint/2010/main" val="3614931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5F417B-F896-8DB2-AA61-EF03B9891783}"/>
              </a:ext>
            </a:extLst>
          </p:cNvPr>
          <p:cNvSpPr>
            <a:spLocks noGrp="1"/>
          </p:cNvSpPr>
          <p:nvPr>
            <p:ph idx="1"/>
          </p:nvPr>
        </p:nvSpPr>
        <p:spPr>
          <a:xfrm>
            <a:off x="838200" y="855407"/>
            <a:ext cx="10515600" cy="5309419"/>
          </a:xfrm>
        </p:spPr>
        <p:txBody>
          <a:bodyPr>
            <a:normAutofit fontScale="92500" lnSpcReduction="10000"/>
          </a:bodyPr>
          <a:lstStyle/>
          <a:p>
            <a:pPr marL="0" indent="0">
              <a:lnSpc>
                <a:spcPct val="95000"/>
              </a:lnSpc>
              <a:spcBef>
                <a:spcPts val="60"/>
              </a:spcBef>
              <a:spcAft>
                <a:spcPts val="800"/>
              </a:spcAft>
              <a:buNone/>
            </a:pPr>
            <a:r>
              <a:rPr lang="en-IN" sz="1800" b="1" dirty="0">
                <a:effectLst/>
                <a:latin typeface="Times New Roman" panose="02020603050405020304" pitchFamily="18" charset="0"/>
                <a:ea typeface="Times New Roman" panose="02020603050405020304" pitchFamily="18" charset="0"/>
                <a:cs typeface="Arimo"/>
              </a:rPr>
              <a:t>Test Case 2: Account Management</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ID: TC002</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Description: Verify that customers can open different types of accounts and view their account details.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Steps:</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Log in to the system using valid customer credentials.</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Click on the "Open Account" option in the dashboard.</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Select "Savings Account" as the account type.</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Fill in the necessary details and click on the "Submit" button.</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Verify that the savings account is created successfully.</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Repeat steps 2 to 5 for "Current Account" and "Fixed Deposit Account."</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Go to the "My Accounts" section and click on the "View Details" option for each account.</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Verify that the account details, including account balance, transaction history, and account type, are displayed correctly.</a:t>
            </a:r>
            <a:endParaRPr lang="en-IN" sz="1800" dirty="0">
              <a:effectLst/>
              <a:latin typeface="Arimo"/>
              <a:ea typeface="Arimo"/>
              <a:cs typeface="Arimo"/>
            </a:endParaRPr>
          </a:p>
          <a:p>
            <a:pPr marL="342900" lvl="0" indent="-342900">
              <a:lnSpc>
                <a:spcPct val="95000"/>
              </a:lnSpc>
              <a:spcBef>
                <a:spcPts val="60"/>
              </a:spcBef>
              <a:spcAft>
                <a:spcPts val="800"/>
              </a:spcAft>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Expected Result: Customers should be able to open different types of accounts and view their account details without any issues.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Status: Passed</a:t>
            </a:r>
            <a:endParaRPr lang="en-IN" sz="1800" dirty="0">
              <a:effectLst/>
              <a:latin typeface="Arimo"/>
              <a:ea typeface="Arimo"/>
              <a:cs typeface="Arimo"/>
            </a:endParaRPr>
          </a:p>
        </p:txBody>
      </p:sp>
    </p:spTree>
    <p:extLst>
      <p:ext uri="{BB962C8B-B14F-4D97-AF65-F5344CB8AC3E}">
        <p14:creationId xmlns:p14="http://schemas.microsoft.com/office/powerpoint/2010/main" val="3532605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5F417B-F896-8DB2-AA61-EF03B9891783}"/>
              </a:ext>
            </a:extLst>
          </p:cNvPr>
          <p:cNvSpPr>
            <a:spLocks noGrp="1"/>
          </p:cNvSpPr>
          <p:nvPr>
            <p:ph idx="1"/>
          </p:nvPr>
        </p:nvSpPr>
        <p:spPr>
          <a:xfrm>
            <a:off x="838200" y="855407"/>
            <a:ext cx="10515600" cy="5309419"/>
          </a:xfrm>
        </p:spPr>
        <p:txBody>
          <a:bodyPr>
            <a:normAutofit lnSpcReduction="10000"/>
          </a:bodyPr>
          <a:lstStyle/>
          <a:p>
            <a:pPr marL="0" indent="0">
              <a:lnSpc>
                <a:spcPct val="95000"/>
              </a:lnSpc>
              <a:spcBef>
                <a:spcPts val="60"/>
              </a:spcBef>
              <a:spcAft>
                <a:spcPts val="800"/>
              </a:spcAft>
              <a:buNone/>
            </a:pPr>
            <a:r>
              <a:rPr lang="en-IN" sz="1800" b="1" dirty="0">
                <a:effectLst/>
                <a:latin typeface="Times New Roman" panose="02020603050405020304" pitchFamily="18" charset="0"/>
                <a:ea typeface="Times New Roman" panose="02020603050405020304" pitchFamily="18" charset="0"/>
                <a:cs typeface="Arimo"/>
              </a:rPr>
              <a:t>Test Case 3: Fund Transfer</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ID: TC003</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Description: Verify that customers can transfer funds between their accounts and to other registered users.</a:t>
            </a:r>
          </a:p>
          <a:p>
            <a:pPr>
              <a:lnSpc>
                <a:spcPct val="95000"/>
              </a:lnSpc>
              <a:spcBef>
                <a:spcPts val="60"/>
              </a:spcBef>
              <a:spcAft>
                <a:spcPts val="800"/>
              </a:spcAft>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Steps: </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Log in to the system using valid customer credentials.</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Click on the "Transfer Funds" option in the dashboard.</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Select "Transfer to Own Account" and choose a source and destination account.</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Enter the transfer amount and click on the "Transfer" button.</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Verify that the funds are transferred successfully, and the account balance is updated accordingly.</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Repeat steps 2 to 4 for "Transfer to Other User" using a registered user's account.</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Verify that the transfer is successful and reflects in the recipient's account.</a:t>
            </a:r>
            <a:endParaRPr lang="en-IN" sz="1800" dirty="0">
              <a:effectLst/>
              <a:latin typeface="Arimo"/>
              <a:ea typeface="Arimo"/>
              <a:cs typeface="Arimo"/>
            </a:endParaRPr>
          </a:p>
          <a:p>
            <a:pPr marL="342900" lvl="0" indent="-342900">
              <a:lnSpc>
                <a:spcPct val="95000"/>
              </a:lnSpc>
              <a:spcBef>
                <a:spcPts val="60"/>
              </a:spcBef>
              <a:spcAft>
                <a:spcPts val="800"/>
              </a:spcAft>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Expected Result: Customers should be able to transfer funds between their accounts and to other registered users without any errors.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Status: Passed</a:t>
            </a:r>
            <a:endParaRPr lang="en-IN" sz="1800" dirty="0">
              <a:effectLst/>
              <a:latin typeface="Arimo"/>
              <a:ea typeface="Arimo"/>
              <a:cs typeface="Arimo"/>
            </a:endParaRPr>
          </a:p>
        </p:txBody>
      </p:sp>
    </p:spTree>
    <p:extLst>
      <p:ext uri="{BB962C8B-B14F-4D97-AF65-F5344CB8AC3E}">
        <p14:creationId xmlns:p14="http://schemas.microsoft.com/office/powerpoint/2010/main" val="4275522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5F417B-F896-8DB2-AA61-EF03B9891783}"/>
              </a:ext>
            </a:extLst>
          </p:cNvPr>
          <p:cNvSpPr>
            <a:spLocks noGrp="1"/>
          </p:cNvSpPr>
          <p:nvPr>
            <p:ph idx="1"/>
          </p:nvPr>
        </p:nvSpPr>
        <p:spPr>
          <a:xfrm>
            <a:off x="838200" y="855407"/>
            <a:ext cx="10515600" cy="5309419"/>
          </a:xfrm>
        </p:spPr>
        <p:txBody>
          <a:bodyPr>
            <a:normAutofit/>
          </a:bodyPr>
          <a:lstStyle/>
          <a:p>
            <a:pPr marL="0" indent="0">
              <a:lnSpc>
                <a:spcPct val="95000"/>
              </a:lnSpc>
              <a:spcBef>
                <a:spcPts val="60"/>
              </a:spcBef>
              <a:spcAft>
                <a:spcPts val="800"/>
              </a:spcAft>
              <a:buNone/>
            </a:pPr>
            <a:r>
              <a:rPr lang="en-IN" sz="1800" b="1" dirty="0">
                <a:effectLst/>
                <a:latin typeface="Times New Roman" panose="02020603050405020304" pitchFamily="18" charset="0"/>
                <a:ea typeface="Times New Roman" panose="02020603050405020304" pitchFamily="18" charset="0"/>
                <a:cs typeface="Arimo"/>
              </a:rPr>
              <a:t>Test Case 4: Credit Management</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ID: TC004</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Description: Verify that customers can apply for loans and check their credit eligibility.</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Steps: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Log in to the system using valid customer credentials.</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Click on the "Apply for Loan" option in the dashboard.</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Choose a loan type (e.g., Personal Loan, Home Loan) and enter the loan amount.</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Click on the "Submit" button to apply for the loan.</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Verify that the loan application is processed and forwarded for approval.</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Go to the "Check Credit Eligibility" option in the dashboard.</a:t>
            </a:r>
            <a:endParaRPr lang="en-IN" sz="1800" dirty="0">
              <a:effectLst/>
              <a:latin typeface="Arimo"/>
              <a:ea typeface="Arimo"/>
              <a:cs typeface="Arimo"/>
            </a:endParaRPr>
          </a:p>
          <a:p>
            <a:pPr marL="342900" lvl="0" indent="-342900">
              <a:lnSpc>
                <a:spcPct val="95000"/>
              </a:lnSpc>
              <a:spcBef>
                <a:spcPts val="60"/>
              </a:spcBef>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Verify that the system displays the customer's credit score and eligibility status.</a:t>
            </a:r>
            <a:endParaRPr lang="en-IN" sz="1800" dirty="0">
              <a:effectLst/>
              <a:latin typeface="Arimo"/>
              <a:ea typeface="Arimo"/>
              <a:cs typeface="Arimo"/>
            </a:endParaRPr>
          </a:p>
          <a:p>
            <a:pPr marL="342900" lvl="0" indent="-342900">
              <a:lnSpc>
                <a:spcPct val="95000"/>
              </a:lnSpc>
              <a:spcBef>
                <a:spcPts val="60"/>
              </a:spcBef>
              <a:spcAft>
                <a:spcPts val="800"/>
              </a:spcAft>
              <a:buFont typeface="+mj-lt"/>
              <a:buAutoNum type="arabicPeriod"/>
            </a:pPr>
            <a:r>
              <a:rPr lang="en-IN" sz="1800" dirty="0">
                <a:effectLst/>
                <a:latin typeface="Times New Roman" panose="02020603050405020304" pitchFamily="18" charset="0"/>
                <a:ea typeface="Times New Roman" panose="02020603050405020304" pitchFamily="18" charset="0"/>
                <a:cs typeface="Arimo"/>
              </a:rPr>
              <a:t>Expected Result: Customers should be able to apply for loans and check their credit eligibility without any issues.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Status: Passed</a:t>
            </a:r>
            <a:endParaRPr lang="en-IN" sz="1800" dirty="0">
              <a:effectLst/>
              <a:latin typeface="Arimo"/>
              <a:ea typeface="Arimo"/>
              <a:cs typeface="Arimo"/>
            </a:endParaRPr>
          </a:p>
        </p:txBody>
      </p:sp>
    </p:spTree>
    <p:extLst>
      <p:ext uri="{BB962C8B-B14F-4D97-AF65-F5344CB8AC3E}">
        <p14:creationId xmlns:p14="http://schemas.microsoft.com/office/powerpoint/2010/main" val="12858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5F417B-F896-8DB2-AA61-EF03B9891783}"/>
              </a:ext>
            </a:extLst>
          </p:cNvPr>
          <p:cNvSpPr>
            <a:spLocks noGrp="1"/>
          </p:cNvSpPr>
          <p:nvPr>
            <p:ph idx="1"/>
          </p:nvPr>
        </p:nvSpPr>
        <p:spPr>
          <a:xfrm>
            <a:off x="838200" y="855407"/>
            <a:ext cx="10515600" cy="5309419"/>
          </a:xfrm>
        </p:spPr>
        <p:txBody>
          <a:bodyPr>
            <a:normAutofit fontScale="92500" lnSpcReduction="20000"/>
          </a:bodyPr>
          <a:lstStyle/>
          <a:p>
            <a:pPr marL="0" indent="0">
              <a:lnSpc>
                <a:spcPct val="95000"/>
              </a:lnSpc>
              <a:spcBef>
                <a:spcPts val="60"/>
              </a:spcBef>
              <a:spcAft>
                <a:spcPts val="800"/>
              </a:spcAft>
              <a:buNone/>
            </a:pPr>
            <a:r>
              <a:rPr lang="en-IN" sz="1800" b="1" dirty="0">
                <a:effectLst/>
                <a:latin typeface="Times New Roman" panose="02020603050405020304" pitchFamily="18" charset="0"/>
                <a:ea typeface="Times New Roman" panose="02020603050405020304" pitchFamily="18" charset="0"/>
                <a:cs typeface="Arimo"/>
              </a:rPr>
              <a:t>Test Case 5: User Management</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ID: TC005</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Description: Verify that bank users can access the system with their credentials and perform authorized tasks.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Steps: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Log in to the system using valid employee credentials.</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Verify that the employee is redirected to the employee dashboard.</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Check if the employee can view customer information and process transactions.</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Log in to the system using valid administrator credentials.</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Verify that the administrator is redirected to the admin dashboard.</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Check if the administrator can manage employee accounts and oversee system security.</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Expected Result: Bank users should be able to log in and perform authorized tasks based on their roles (employee or administrator).</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Status: Passed</a:t>
            </a:r>
            <a:endParaRPr lang="en-IN" sz="1800" dirty="0">
              <a:effectLst/>
              <a:latin typeface="Arimo"/>
              <a:ea typeface="Arimo"/>
              <a:cs typeface="Arimo"/>
            </a:endParaRPr>
          </a:p>
        </p:txBody>
      </p:sp>
    </p:spTree>
    <p:extLst>
      <p:ext uri="{BB962C8B-B14F-4D97-AF65-F5344CB8AC3E}">
        <p14:creationId xmlns:p14="http://schemas.microsoft.com/office/powerpoint/2010/main" val="3884922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5F417B-F896-8DB2-AA61-EF03B9891783}"/>
              </a:ext>
            </a:extLst>
          </p:cNvPr>
          <p:cNvSpPr>
            <a:spLocks noGrp="1"/>
          </p:cNvSpPr>
          <p:nvPr>
            <p:ph idx="1"/>
          </p:nvPr>
        </p:nvSpPr>
        <p:spPr>
          <a:xfrm>
            <a:off x="838200" y="855407"/>
            <a:ext cx="10515600" cy="5309419"/>
          </a:xfrm>
        </p:spPr>
        <p:txBody>
          <a:bodyPr>
            <a:normAutofit fontScale="92500" lnSpcReduction="20000"/>
          </a:bodyPr>
          <a:lstStyle/>
          <a:p>
            <a:pPr marL="0" indent="0">
              <a:lnSpc>
                <a:spcPct val="95000"/>
              </a:lnSpc>
              <a:spcBef>
                <a:spcPts val="60"/>
              </a:spcBef>
              <a:spcAft>
                <a:spcPts val="800"/>
              </a:spcAft>
              <a:buNone/>
            </a:pPr>
            <a:r>
              <a:rPr lang="en-IN" sz="1800" b="1" dirty="0">
                <a:effectLst/>
                <a:latin typeface="Times New Roman" panose="02020603050405020304" pitchFamily="18" charset="0"/>
                <a:ea typeface="Times New Roman" panose="02020603050405020304" pitchFamily="18" charset="0"/>
                <a:cs typeface="Arimo"/>
              </a:rPr>
              <a:t>Test Case 6: Administrative Controls</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ID: TC006</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Description: Verify that administrators can perform advanced functionalities and manage system settings.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Steps: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Log in to the system using valid administrator credentials.</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Go to the "Employee Management" section in the admin dashboard.</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Add a new employee account with necessary details.</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Verify that the new employee account is created successfully.</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Go to the "Services Management" section in the admin dashboard.</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Add a new banking service to the system.</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Verify that the new service is added to the available services.</a:t>
            </a: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Expected Result: Administrators should be able to manage employee accounts, add/remove services, and perform other administrative tasks without any issues.</a:t>
            </a:r>
            <a:endParaRPr lang="en-IN" sz="1800" dirty="0">
              <a:effectLst/>
              <a:latin typeface="Arimo"/>
              <a:ea typeface="Arimo"/>
              <a:cs typeface="Arimo"/>
            </a:endParaRPr>
          </a:p>
          <a:p>
            <a:pPr marL="0" indent="0">
              <a:lnSpc>
                <a:spcPct val="95000"/>
              </a:lnSpc>
              <a:spcBef>
                <a:spcPts val="60"/>
              </a:spcBef>
              <a:spcAft>
                <a:spcPts val="800"/>
              </a:spcAft>
              <a:buNone/>
            </a:pPr>
            <a:endParaRPr lang="en-IN" sz="1800" dirty="0">
              <a:effectLst/>
              <a:latin typeface="Arimo"/>
              <a:ea typeface="Arimo"/>
              <a:cs typeface="Arimo"/>
            </a:endParaRPr>
          </a:p>
          <a:p>
            <a:pPr>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 Status: Passed</a:t>
            </a:r>
            <a:endParaRPr lang="en-IN" sz="1800" dirty="0">
              <a:effectLst/>
              <a:latin typeface="Arimo"/>
              <a:ea typeface="Arimo"/>
              <a:cs typeface="Arimo"/>
            </a:endParaRPr>
          </a:p>
        </p:txBody>
      </p:sp>
    </p:spTree>
    <p:extLst>
      <p:ext uri="{BB962C8B-B14F-4D97-AF65-F5344CB8AC3E}">
        <p14:creationId xmlns:p14="http://schemas.microsoft.com/office/powerpoint/2010/main" val="3307871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5F417B-F896-8DB2-AA61-EF03B9891783}"/>
              </a:ext>
            </a:extLst>
          </p:cNvPr>
          <p:cNvSpPr>
            <a:spLocks noGrp="1"/>
          </p:cNvSpPr>
          <p:nvPr>
            <p:ph idx="1"/>
          </p:nvPr>
        </p:nvSpPr>
        <p:spPr>
          <a:xfrm>
            <a:off x="838200" y="855407"/>
            <a:ext cx="10515600" cy="5309419"/>
          </a:xfrm>
        </p:spPr>
        <p:txBody>
          <a:bodyPr/>
          <a:lstStyle/>
          <a:p>
            <a:pPr marL="0" indent="0">
              <a:lnSpc>
                <a:spcPct val="95000"/>
              </a:lnSpc>
              <a:spcBef>
                <a:spcPts val="60"/>
              </a:spcBef>
              <a:spcAft>
                <a:spcPts val="800"/>
              </a:spcAft>
              <a:buNone/>
            </a:pPr>
            <a:endParaRPr lang="en-IN" sz="1800" dirty="0">
              <a:effectLst/>
              <a:latin typeface="Arimo"/>
              <a:ea typeface="Arimo"/>
              <a:cs typeface="Arimo"/>
            </a:endParaRPr>
          </a:p>
          <a:p>
            <a:pPr marL="342900" lvl="0" indent="-342900">
              <a:lnSpc>
                <a:spcPct val="95000"/>
              </a:lnSpc>
              <a:spcBef>
                <a:spcPts val="60"/>
              </a:spcBef>
              <a:spcAft>
                <a:spcPts val="800"/>
              </a:spcAft>
              <a:buSzPts val="1800"/>
              <a:buFont typeface="Arial" panose="020B0604020202020204" pitchFamily="34" charset="0"/>
              <a:buChar char="❖"/>
            </a:pPr>
            <a:r>
              <a:rPr lang="en-IN" sz="1800" b="1" u="none" strike="noStrike" dirty="0">
                <a:effectLst/>
                <a:latin typeface="Times New Roman" panose="02020603050405020304" pitchFamily="18" charset="0"/>
                <a:ea typeface="Times New Roman" panose="02020603050405020304" pitchFamily="18" charset="0"/>
                <a:cs typeface="Arimo"/>
              </a:rPr>
              <a:t>Conclusion:</a:t>
            </a:r>
            <a:r>
              <a:rPr lang="en-IN" sz="1800" u="none" strike="noStrike" dirty="0">
                <a:effectLst/>
                <a:latin typeface="Times New Roman" panose="02020603050405020304" pitchFamily="18" charset="0"/>
                <a:ea typeface="Times New Roman" panose="02020603050405020304" pitchFamily="18" charset="0"/>
                <a:cs typeface="Arimo"/>
              </a:rPr>
              <a:t> </a:t>
            </a:r>
            <a:endParaRPr lang="en-IN" sz="1800" dirty="0">
              <a:latin typeface="Arimo"/>
              <a:ea typeface="Times New Roman" panose="02020603050405020304" pitchFamily="18" charset="0"/>
              <a:cs typeface="Arimo"/>
            </a:endParaRPr>
          </a:p>
          <a:p>
            <a:pPr marL="0" lvl="0" indent="0">
              <a:lnSpc>
                <a:spcPct val="95000"/>
              </a:lnSpc>
              <a:spcBef>
                <a:spcPts val="60"/>
              </a:spcBef>
              <a:spcAft>
                <a:spcPts val="800"/>
              </a:spcAft>
              <a:buSzPts val="1800"/>
              <a:buNone/>
            </a:pPr>
            <a:endParaRPr lang="en-IN" sz="1800" dirty="0">
              <a:effectLst/>
              <a:latin typeface="Arimo"/>
              <a:ea typeface="Arimo"/>
              <a:cs typeface="Arimo"/>
            </a:endParaRPr>
          </a:p>
          <a:p>
            <a:pPr marL="457200">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The Banking Management System developed in Java using JSP and other related technologies aims to streamline banking operations and enhance customer experience. It provides a secure, efficient, and user-friendly platform for customers, employees, and administrators to carry out their tasks effectively. By leveraging the power of technology, the system contributes to the growth and success of the bank by ensuring optimal management of financial services.</a:t>
            </a:r>
            <a:endParaRPr lang="en-IN" sz="1800" dirty="0">
              <a:effectLst/>
              <a:latin typeface="Arimo"/>
              <a:ea typeface="Arimo"/>
              <a:cs typeface="Arimo"/>
            </a:endParaRPr>
          </a:p>
        </p:txBody>
      </p:sp>
    </p:spTree>
    <p:extLst>
      <p:ext uri="{BB962C8B-B14F-4D97-AF65-F5344CB8AC3E}">
        <p14:creationId xmlns:p14="http://schemas.microsoft.com/office/powerpoint/2010/main" val="148754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5F417B-F896-8DB2-AA61-EF03B9891783}"/>
              </a:ext>
            </a:extLst>
          </p:cNvPr>
          <p:cNvSpPr>
            <a:spLocks noGrp="1"/>
          </p:cNvSpPr>
          <p:nvPr>
            <p:ph idx="1"/>
          </p:nvPr>
        </p:nvSpPr>
        <p:spPr>
          <a:xfrm>
            <a:off x="838200" y="855407"/>
            <a:ext cx="8227142" cy="3637935"/>
          </a:xfrm>
        </p:spPr>
        <p:txBody>
          <a:bodyPr>
            <a:normAutofit/>
          </a:bodyPr>
          <a:lstStyle/>
          <a:p>
            <a:pPr marL="342900" lvl="0" indent="-342900">
              <a:lnSpc>
                <a:spcPct val="95000"/>
              </a:lnSpc>
              <a:spcBef>
                <a:spcPts val="60"/>
              </a:spcBef>
              <a:spcAft>
                <a:spcPts val="800"/>
              </a:spcAft>
              <a:buFont typeface="Arial" panose="020B0604020202020204" pitchFamily="34" charset="0"/>
              <a:buChar char="❖"/>
            </a:pPr>
            <a:r>
              <a:rPr lang="en-IN" sz="2000" b="1" u="none" strike="noStrike" dirty="0">
                <a:effectLst/>
                <a:latin typeface="Times New Roman" panose="02020603050405020304" pitchFamily="18" charset="0"/>
                <a:ea typeface="Times New Roman" panose="02020603050405020304" pitchFamily="18" charset="0"/>
                <a:cs typeface="Arimo"/>
              </a:rPr>
              <a:t>Bibliography</a:t>
            </a:r>
            <a:endParaRPr lang="en-IN" sz="2000" u="none" strike="noStrike" dirty="0">
              <a:effectLst/>
              <a:latin typeface="Arimo"/>
              <a:ea typeface="Arimo"/>
              <a:cs typeface="Arimo"/>
            </a:endParaRPr>
          </a:p>
          <a:p>
            <a:pPr lvl="1" indent="0">
              <a:lnSpc>
                <a:spcPct val="95000"/>
              </a:lnSpc>
              <a:spcBef>
                <a:spcPts val="60"/>
              </a:spcBef>
              <a:spcAft>
                <a:spcPts val="800"/>
              </a:spcAft>
              <a:buNone/>
            </a:pPr>
            <a:endParaRPr lang="en-IN" sz="2000" dirty="0">
              <a:effectLst/>
              <a:latin typeface="Arimo"/>
              <a:ea typeface="Arimo"/>
              <a:cs typeface="Arimo"/>
            </a:endParaRPr>
          </a:p>
          <a:p>
            <a:pPr marL="800100" lvl="1" indent="-342900">
              <a:lnSpc>
                <a:spcPct val="95000"/>
              </a:lnSpc>
              <a:spcBef>
                <a:spcPts val="60"/>
              </a:spcBef>
              <a:spcAft>
                <a:spcPts val="800"/>
              </a:spcAft>
              <a:buFont typeface="Arial" panose="020B0604020202020204" pitchFamily="34" charset="0"/>
              <a:buChar char="➢"/>
            </a:pPr>
            <a:r>
              <a:rPr lang="en-IN" sz="2000" u="none" strike="noStrike" dirty="0">
                <a:solidFill>
                  <a:srgbClr val="1155CC"/>
                </a:solidFill>
                <a:effectLst/>
                <a:latin typeface="Times New Roman" panose="02020603050405020304" pitchFamily="18" charset="0"/>
                <a:ea typeface="Times New Roman" panose="02020603050405020304" pitchFamily="18" charset="0"/>
                <a:cs typeface="Arimo"/>
                <a:hlinkClick r:id="rId2"/>
              </a:rPr>
              <a:t>https://www.javatpoint.com/servlet-api</a:t>
            </a:r>
            <a:endParaRPr lang="en-IN" sz="2000" dirty="0">
              <a:effectLst/>
              <a:latin typeface="Arimo"/>
              <a:ea typeface="Arimo"/>
              <a:cs typeface="Arimo"/>
            </a:endParaRPr>
          </a:p>
          <a:p>
            <a:pPr marL="800100" lvl="1" indent="-342900">
              <a:lnSpc>
                <a:spcPct val="95000"/>
              </a:lnSpc>
              <a:spcBef>
                <a:spcPts val="60"/>
              </a:spcBef>
              <a:spcAft>
                <a:spcPts val="800"/>
              </a:spcAft>
              <a:buFont typeface="Arial" panose="020B0604020202020204" pitchFamily="34" charset="0"/>
              <a:buChar char="➢"/>
            </a:pPr>
            <a:r>
              <a:rPr lang="en-IN" sz="2000" u="none" strike="noStrike" dirty="0">
                <a:solidFill>
                  <a:srgbClr val="1155CC"/>
                </a:solidFill>
                <a:effectLst/>
                <a:latin typeface="Times New Roman" panose="02020603050405020304" pitchFamily="18" charset="0"/>
                <a:ea typeface="Times New Roman" panose="02020603050405020304" pitchFamily="18" charset="0"/>
                <a:cs typeface="Arimo"/>
                <a:hlinkClick r:id="rId3"/>
              </a:rPr>
              <a:t>https://www.javatpoint.com/requestdispatcher-in-servlet</a:t>
            </a:r>
            <a:endParaRPr lang="en-IN" sz="2000" dirty="0">
              <a:effectLst/>
              <a:latin typeface="Arimo"/>
              <a:ea typeface="Arimo"/>
              <a:cs typeface="Arimo"/>
            </a:endParaRPr>
          </a:p>
          <a:p>
            <a:pPr marL="800100" lvl="1" indent="-342900">
              <a:lnSpc>
                <a:spcPct val="95000"/>
              </a:lnSpc>
              <a:spcBef>
                <a:spcPts val="60"/>
              </a:spcBef>
              <a:spcAft>
                <a:spcPts val="800"/>
              </a:spcAft>
              <a:buFont typeface="Arial" panose="020B0604020202020204" pitchFamily="34" charset="0"/>
              <a:buChar char="➢"/>
            </a:pPr>
            <a:r>
              <a:rPr lang="en-IN" sz="2000" u="none" strike="noStrike" dirty="0">
                <a:solidFill>
                  <a:srgbClr val="1155CC"/>
                </a:solidFill>
                <a:effectLst/>
                <a:latin typeface="Times New Roman" panose="02020603050405020304" pitchFamily="18" charset="0"/>
                <a:ea typeface="Times New Roman" panose="02020603050405020304" pitchFamily="18" charset="0"/>
                <a:cs typeface="Arimo"/>
                <a:hlinkClick r:id="rId4"/>
              </a:rPr>
              <a:t>https://stackoverflow.com/</a:t>
            </a:r>
            <a:endParaRPr lang="en-IN" sz="2000" dirty="0">
              <a:effectLst/>
              <a:latin typeface="Arimo"/>
              <a:ea typeface="Arimo"/>
              <a:cs typeface="Arimo"/>
            </a:endParaRPr>
          </a:p>
          <a:p>
            <a:pPr marL="800100" lvl="1" indent="-342900">
              <a:lnSpc>
                <a:spcPct val="95000"/>
              </a:lnSpc>
              <a:spcBef>
                <a:spcPts val="60"/>
              </a:spcBef>
              <a:spcAft>
                <a:spcPts val="800"/>
              </a:spcAft>
              <a:buFont typeface="Arial" panose="020B0604020202020204" pitchFamily="34" charset="0"/>
              <a:buChar char="➢"/>
            </a:pPr>
            <a:r>
              <a:rPr lang="en-IN" sz="2000" u="none" strike="noStrike" dirty="0">
                <a:solidFill>
                  <a:srgbClr val="1155CC"/>
                </a:solidFill>
                <a:effectLst/>
                <a:latin typeface="Times New Roman" panose="02020603050405020304" pitchFamily="18" charset="0"/>
                <a:ea typeface="Times New Roman" panose="02020603050405020304" pitchFamily="18" charset="0"/>
                <a:cs typeface="Arimo"/>
                <a:hlinkClick r:id="rId5"/>
              </a:rPr>
              <a:t>https://javapipe.com/blog/tomcat-application-server/</a:t>
            </a:r>
            <a:endParaRPr lang="en-IN" sz="2000" dirty="0">
              <a:effectLst/>
              <a:latin typeface="Arimo"/>
              <a:ea typeface="Arimo"/>
              <a:cs typeface="Arimo"/>
            </a:endParaRPr>
          </a:p>
          <a:p>
            <a:pPr marL="800100" lvl="1" indent="-342900">
              <a:lnSpc>
                <a:spcPct val="95000"/>
              </a:lnSpc>
              <a:spcBef>
                <a:spcPts val="60"/>
              </a:spcBef>
              <a:spcAft>
                <a:spcPts val="800"/>
              </a:spcAft>
              <a:buFont typeface="Arial" panose="020B0604020202020204" pitchFamily="34" charset="0"/>
              <a:buChar char="➢"/>
            </a:pPr>
            <a:r>
              <a:rPr lang="en-IN" sz="2000" u="none" strike="noStrike" dirty="0">
                <a:solidFill>
                  <a:srgbClr val="1155CC"/>
                </a:solidFill>
                <a:effectLst/>
                <a:latin typeface="Times New Roman" panose="02020603050405020304" pitchFamily="18" charset="0"/>
                <a:ea typeface="Times New Roman" panose="02020603050405020304" pitchFamily="18" charset="0"/>
                <a:cs typeface="Arimo"/>
                <a:hlinkClick r:id="rId6"/>
              </a:rPr>
              <a:t>https://www.coursera.org/learn</a:t>
            </a:r>
            <a:r>
              <a:rPr lang="en-IN" sz="2000" u="none" strike="noStrike" dirty="0">
                <a:effectLst/>
                <a:latin typeface="Times New Roman" panose="02020603050405020304" pitchFamily="18" charset="0"/>
                <a:ea typeface="Times New Roman" panose="02020603050405020304" pitchFamily="18" charset="0"/>
                <a:cs typeface="Arimo"/>
              </a:rPr>
              <a:t> </a:t>
            </a:r>
            <a:endParaRPr lang="en-IN" sz="2000" u="none" strike="noStrike" dirty="0">
              <a:effectLst/>
              <a:latin typeface="Arimo"/>
              <a:ea typeface="Arimo"/>
              <a:cs typeface="Arimo"/>
            </a:endParaRPr>
          </a:p>
          <a:p>
            <a:pPr indent="0">
              <a:lnSpc>
                <a:spcPct val="95000"/>
              </a:lnSpc>
              <a:spcBef>
                <a:spcPts val="60"/>
              </a:spcBef>
              <a:spcAft>
                <a:spcPts val="800"/>
              </a:spcAft>
              <a:buNone/>
            </a:pPr>
            <a:endParaRPr lang="en-IN" sz="2000" dirty="0">
              <a:effectLst/>
              <a:latin typeface="Arimo"/>
              <a:ea typeface="Arimo"/>
              <a:cs typeface="Arimo"/>
            </a:endParaRPr>
          </a:p>
        </p:txBody>
      </p:sp>
    </p:spTree>
    <p:extLst>
      <p:ext uri="{BB962C8B-B14F-4D97-AF65-F5344CB8AC3E}">
        <p14:creationId xmlns:p14="http://schemas.microsoft.com/office/powerpoint/2010/main" val="477415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04CE-FA2E-912E-5B25-3C615DF73AD5}"/>
              </a:ext>
            </a:extLst>
          </p:cNvPr>
          <p:cNvSpPr>
            <a:spLocks noGrp="1"/>
          </p:cNvSpPr>
          <p:nvPr>
            <p:ph type="title"/>
          </p:nvPr>
        </p:nvSpPr>
        <p:spPr/>
        <p:txBody>
          <a:bodyPr/>
          <a:lstStyle/>
          <a:p>
            <a:r>
              <a:rPr lang="en-IN" sz="4400" b="1" u="none" strike="noStrike" dirty="0">
                <a:effectLst/>
                <a:latin typeface="Times New Roman" panose="02020603050405020304" pitchFamily="18" charset="0"/>
                <a:ea typeface="Times New Roman" panose="02020603050405020304" pitchFamily="18" charset="0"/>
                <a:cs typeface="Arimo"/>
              </a:rPr>
              <a:t>Project Scope and Description</a:t>
            </a:r>
            <a:endParaRPr lang="en-IN" dirty="0"/>
          </a:p>
        </p:txBody>
      </p:sp>
      <p:sp>
        <p:nvSpPr>
          <p:cNvPr id="3" name="Content Placeholder 2">
            <a:extLst>
              <a:ext uri="{FF2B5EF4-FFF2-40B4-BE49-F238E27FC236}">
                <a16:creationId xmlns:a16="http://schemas.microsoft.com/office/drawing/2014/main" id="{7E1FC223-7910-FFC4-DBA8-029D3A578EE9}"/>
              </a:ext>
            </a:extLst>
          </p:cNvPr>
          <p:cNvSpPr>
            <a:spLocks noGrp="1"/>
          </p:cNvSpPr>
          <p:nvPr>
            <p:ph idx="1"/>
          </p:nvPr>
        </p:nvSpPr>
        <p:spPr>
          <a:xfrm>
            <a:off x="737119" y="1825624"/>
            <a:ext cx="10616682" cy="3502155"/>
          </a:xfrm>
        </p:spPr>
        <p:txBody>
          <a:bodyPr>
            <a:noAutofit/>
          </a:bodyPr>
          <a:lstStyle/>
          <a:p>
            <a:pPr indent="0">
              <a:lnSpc>
                <a:spcPct val="95000"/>
              </a:lnSpc>
              <a:spcBef>
                <a:spcPts val="60"/>
              </a:spcBef>
              <a:spcAft>
                <a:spcPts val="800"/>
              </a:spcAft>
              <a:buNone/>
            </a:pPr>
            <a:endParaRPr lang="en-IN" sz="2400" dirty="0">
              <a:effectLst/>
              <a:latin typeface="Times New Roman" panose="02020603050405020304" pitchFamily="18" charset="0"/>
              <a:ea typeface="Times New Roman" panose="02020603050405020304" pitchFamily="18" charset="0"/>
              <a:cs typeface="Arimo"/>
            </a:endParaRPr>
          </a:p>
          <a:p>
            <a:pPr marL="514350" indent="-285750">
              <a:lnSpc>
                <a:spcPct val="95000"/>
              </a:lnSpc>
              <a:spcBef>
                <a:spcPts val="60"/>
              </a:spcBef>
              <a:spcAft>
                <a:spcPts val="800"/>
              </a:spcAft>
              <a:buFont typeface="Wingdings" panose="05000000000000000000" pitchFamily="2" charset="2"/>
              <a:buChar char="v"/>
            </a:pPr>
            <a:r>
              <a:rPr lang="en-IN" sz="2400" dirty="0">
                <a:effectLst/>
                <a:latin typeface="Times New Roman" panose="02020603050405020304" pitchFamily="18" charset="0"/>
                <a:ea typeface="Times New Roman" panose="02020603050405020304" pitchFamily="18" charset="0"/>
                <a:cs typeface="Arimo"/>
              </a:rPr>
              <a:t> </a:t>
            </a:r>
            <a:r>
              <a:rPr lang="en-IN" sz="2400" b="1" u="none" strike="noStrike" dirty="0">
                <a:effectLst/>
                <a:latin typeface="Times New Roman" panose="02020603050405020304" pitchFamily="18" charset="0"/>
                <a:ea typeface="Times New Roman" panose="02020603050405020304" pitchFamily="18" charset="0"/>
                <a:cs typeface="Arimo"/>
              </a:rPr>
              <a:t>Description</a:t>
            </a:r>
            <a:r>
              <a:rPr lang="en-IN" sz="2400" b="1" u="none" strike="noStrike" dirty="0">
                <a:latin typeface="Times New Roman" panose="02020603050405020304" pitchFamily="18" charset="0"/>
                <a:ea typeface="Times New Roman" panose="02020603050405020304" pitchFamily="18" charset="0"/>
                <a:cs typeface="Arimo"/>
              </a:rPr>
              <a:t> </a:t>
            </a:r>
          </a:p>
          <a:p>
            <a:pPr indent="0">
              <a:lnSpc>
                <a:spcPct val="95000"/>
              </a:lnSpc>
              <a:spcBef>
                <a:spcPts val="60"/>
              </a:spcBef>
              <a:spcAft>
                <a:spcPts val="800"/>
              </a:spcAft>
              <a:buNone/>
            </a:pPr>
            <a:endParaRPr lang="en-IN" sz="2400" dirty="0">
              <a:effectLst/>
              <a:latin typeface="Arimo"/>
              <a:ea typeface="Arimo"/>
              <a:cs typeface="Arimo"/>
            </a:endParaRPr>
          </a:p>
          <a:p>
            <a:pPr marL="914400" lvl="1">
              <a:lnSpc>
                <a:spcPct val="95000"/>
              </a:lnSpc>
              <a:spcBef>
                <a:spcPts val="60"/>
              </a:spcBef>
              <a:spcAft>
                <a:spcPts val="800"/>
              </a:spcAft>
            </a:pPr>
            <a:r>
              <a:rPr lang="en-IN" dirty="0">
                <a:solidFill>
                  <a:srgbClr val="000000"/>
                </a:solidFill>
                <a:effectLst/>
                <a:highlight>
                  <a:srgbClr val="FFFFFF"/>
                </a:highlight>
                <a:latin typeface="Times New Roman" panose="02020603050405020304" pitchFamily="18" charset="0"/>
                <a:ea typeface="Times New Roman" panose="02020603050405020304" pitchFamily="18" charset="0"/>
                <a:cs typeface="Arimo"/>
              </a:rPr>
              <a:t>The Banking Management System is a comprehensive software solution developed in Java using JSP (Java Server Pages), Servlets, and other technologies. The primary objective of this system is to provide an efficient and secure platform for managing various banking operations and services. It facilitates seamless interactions between customers, employees, and administrators, ensuring a</a:t>
            </a:r>
            <a:endParaRPr lang="en-IN" dirty="0"/>
          </a:p>
        </p:txBody>
      </p:sp>
    </p:spTree>
    <p:extLst>
      <p:ext uri="{BB962C8B-B14F-4D97-AF65-F5344CB8AC3E}">
        <p14:creationId xmlns:p14="http://schemas.microsoft.com/office/powerpoint/2010/main" val="2294048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1EEA29-D952-B218-10F6-7E055ECD5C15}"/>
              </a:ext>
            </a:extLst>
          </p:cNvPr>
          <p:cNvSpPr>
            <a:spLocks noGrp="1"/>
          </p:cNvSpPr>
          <p:nvPr>
            <p:ph idx="1"/>
          </p:nvPr>
        </p:nvSpPr>
        <p:spPr/>
        <p:txBody>
          <a:bodyPr>
            <a:normAutofit/>
          </a:bodyPr>
          <a:lstStyle/>
          <a:p>
            <a:pPr marL="971550" lvl="1" indent="-285750">
              <a:lnSpc>
                <a:spcPct val="95000"/>
              </a:lnSpc>
              <a:spcBef>
                <a:spcPts val="60"/>
              </a:spcBef>
              <a:spcAft>
                <a:spcPts val="800"/>
              </a:spcAft>
              <a:buFont typeface="Wingdings" panose="05000000000000000000" pitchFamily="2" charset="2"/>
              <a:buChar char="v"/>
            </a:pPr>
            <a:r>
              <a:rPr lang="en-IN" sz="2000" b="1" u="none" strike="noStrike" dirty="0">
                <a:effectLst/>
                <a:latin typeface="Times New Roman" panose="02020603050405020304" pitchFamily="18" charset="0"/>
                <a:ea typeface="Times New Roman" panose="02020603050405020304" pitchFamily="18" charset="0"/>
                <a:cs typeface="Arimo"/>
              </a:rPr>
              <a:t>Scope</a:t>
            </a:r>
            <a:endParaRPr lang="en-IN" sz="2000" u="none" strike="noStrike" dirty="0">
              <a:effectLst/>
              <a:latin typeface="Arimo"/>
              <a:ea typeface="Arimo"/>
              <a:cs typeface="Arimo"/>
            </a:endParaRPr>
          </a:p>
          <a:p>
            <a:pPr marL="1371600" lvl="2">
              <a:lnSpc>
                <a:spcPct val="95000"/>
              </a:lnSpc>
              <a:spcBef>
                <a:spcPts val="60"/>
              </a:spcBef>
              <a:spcAft>
                <a:spcPts val="800"/>
              </a:spcAft>
            </a:pPr>
            <a:r>
              <a:rPr lang="en-IN" dirty="0">
                <a:effectLst/>
                <a:latin typeface="Times New Roman" panose="02020603050405020304" pitchFamily="18" charset="0"/>
                <a:ea typeface="Times New Roman" panose="02020603050405020304" pitchFamily="18" charset="0"/>
                <a:cs typeface="Arimo"/>
              </a:rPr>
              <a:t> The scope of the Banking Management System encompasses the following key functionalities:</a:t>
            </a:r>
          </a:p>
          <a:p>
            <a:pPr lvl="2" indent="0">
              <a:lnSpc>
                <a:spcPct val="95000"/>
              </a:lnSpc>
              <a:spcBef>
                <a:spcPts val="60"/>
              </a:spcBef>
              <a:spcAft>
                <a:spcPts val="800"/>
              </a:spcAft>
              <a:buNone/>
            </a:pPr>
            <a:endParaRPr lang="en-IN" dirty="0">
              <a:effectLst/>
              <a:latin typeface="Times New Roman" panose="02020603050405020304" pitchFamily="18" charset="0"/>
              <a:ea typeface="Times New Roman" panose="02020603050405020304" pitchFamily="18" charset="0"/>
              <a:cs typeface="Arimo"/>
            </a:endParaRPr>
          </a:p>
          <a:p>
            <a:pPr marL="1943100" lvl="3" indent="-342900">
              <a:lnSpc>
                <a:spcPct val="95000"/>
              </a:lnSpc>
              <a:spcBef>
                <a:spcPts val="60"/>
              </a:spcBef>
              <a:spcAft>
                <a:spcPts val="800"/>
              </a:spcAft>
              <a:buFont typeface="+mj-lt"/>
              <a:buAutoNum type="arabicPeriod"/>
            </a:pPr>
            <a:r>
              <a:rPr lang="en-IN" sz="2000" b="1" dirty="0">
                <a:effectLst/>
                <a:latin typeface="Times New Roman" panose="02020603050405020304" pitchFamily="18" charset="0"/>
                <a:ea typeface="Times New Roman" panose="02020603050405020304" pitchFamily="18" charset="0"/>
                <a:cs typeface="Arimo"/>
              </a:rPr>
              <a:t>Customer Registration and Authentication</a:t>
            </a:r>
            <a:endParaRPr lang="en-IN" sz="2000" dirty="0">
              <a:effectLst/>
              <a:latin typeface="Arimo"/>
              <a:ea typeface="Arimo"/>
              <a:cs typeface="Arimo"/>
            </a:endParaRPr>
          </a:p>
          <a:p>
            <a:pPr marL="1943100" lvl="3" indent="-342900">
              <a:lnSpc>
                <a:spcPct val="95000"/>
              </a:lnSpc>
              <a:spcBef>
                <a:spcPts val="60"/>
              </a:spcBef>
              <a:spcAft>
                <a:spcPts val="800"/>
              </a:spcAft>
              <a:buFont typeface="+mj-lt"/>
              <a:buAutoNum type="arabicPeriod"/>
            </a:pPr>
            <a:r>
              <a:rPr lang="en-IN" sz="2000" b="1" dirty="0">
                <a:effectLst/>
                <a:latin typeface="Times New Roman" panose="02020603050405020304" pitchFamily="18" charset="0"/>
                <a:ea typeface="Times New Roman" panose="02020603050405020304" pitchFamily="18" charset="0"/>
              </a:rPr>
              <a:t>Account Management</a:t>
            </a:r>
            <a:endParaRPr lang="en-IN" sz="2000" b="1" dirty="0">
              <a:latin typeface="Times New Roman" panose="02020603050405020304" pitchFamily="18" charset="0"/>
              <a:ea typeface="Times New Roman" panose="02020603050405020304" pitchFamily="18" charset="0"/>
            </a:endParaRPr>
          </a:p>
          <a:p>
            <a:pPr marL="1943100" lvl="3" indent="-342900">
              <a:lnSpc>
                <a:spcPct val="95000"/>
              </a:lnSpc>
              <a:spcBef>
                <a:spcPts val="60"/>
              </a:spcBef>
              <a:spcAft>
                <a:spcPts val="800"/>
              </a:spcAft>
              <a:buFont typeface="+mj-lt"/>
              <a:buAutoNum type="arabicPeriod"/>
            </a:pPr>
            <a:r>
              <a:rPr lang="en-IN" sz="2000" b="1" dirty="0">
                <a:effectLst/>
                <a:latin typeface="Times New Roman" panose="02020603050405020304" pitchFamily="18" charset="0"/>
                <a:ea typeface="Times New Roman" panose="02020603050405020304" pitchFamily="18" charset="0"/>
              </a:rPr>
              <a:t>Fund Transfer</a:t>
            </a:r>
          </a:p>
          <a:p>
            <a:pPr marL="1943100" lvl="3" indent="-342900">
              <a:lnSpc>
                <a:spcPct val="95000"/>
              </a:lnSpc>
              <a:spcBef>
                <a:spcPts val="60"/>
              </a:spcBef>
              <a:spcAft>
                <a:spcPts val="800"/>
              </a:spcAft>
              <a:buFont typeface="+mj-lt"/>
              <a:buAutoNum type="arabicPeriod"/>
            </a:pPr>
            <a:r>
              <a:rPr lang="en-IN" sz="2000" b="1" dirty="0">
                <a:effectLst/>
                <a:latin typeface="Times New Roman" panose="02020603050405020304" pitchFamily="18" charset="0"/>
                <a:ea typeface="Times New Roman" panose="02020603050405020304" pitchFamily="18" charset="0"/>
              </a:rPr>
              <a:t>Credit Management</a:t>
            </a:r>
            <a:endParaRPr lang="en-IN" sz="2000" b="1" dirty="0">
              <a:latin typeface="Times New Roman" panose="02020603050405020304" pitchFamily="18" charset="0"/>
              <a:ea typeface="Times New Roman" panose="02020603050405020304" pitchFamily="18" charset="0"/>
            </a:endParaRPr>
          </a:p>
          <a:p>
            <a:pPr marL="1943100" lvl="3" indent="-342900">
              <a:lnSpc>
                <a:spcPct val="95000"/>
              </a:lnSpc>
              <a:spcBef>
                <a:spcPts val="60"/>
              </a:spcBef>
              <a:spcAft>
                <a:spcPts val="800"/>
              </a:spcAft>
              <a:buFont typeface="+mj-lt"/>
              <a:buAutoNum type="arabicPeriod"/>
            </a:pPr>
            <a:r>
              <a:rPr lang="en-IN" sz="2000" b="1" dirty="0">
                <a:effectLst/>
                <a:latin typeface="Times New Roman" panose="02020603050405020304" pitchFamily="18" charset="0"/>
                <a:ea typeface="Times New Roman" panose="02020603050405020304" pitchFamily="18" charset="0"/>
                <a:cs typeface="Arimo"/>
              </a:rPr>
              <a:t>User Management</a:t>
            </a:r>
            <a:endParaRPr lang="en-IN" sz="2000" dirty="0">
              <a:effectLst/>
              <a:latin typeface="Arimo"/>
              <a:ea typeface="Arimo"/>
              <a:cs typeface="Arimo"/>
            </a:endParaRPr>
          </a:p>
          <a:p>
            <a:pPr marL="1943100" lvl="3" indent="-342900">
              <a:lnSpc>
                <a:spcPct val="95000"/>
              </a:lnSpc>
              <a:spcBef>
                <a:spcPts val="60"/>
              </a:spcBef>
              <a:spcAft>
                <a:spcPts val="800"/>
              </a:spcAft>
              <a:buFont typeface="+mj-lt"/>
              <a:buAutoNum type="arabicPeriod"/>
            </a:pPr>
            <a:r>
              <a:rPr lang="en-IN" sz="2000" b="1" dirty="0">
                <a:effectLst/>
                <a:latin typeface="Times New Roman" panose="02020603050405020304" pitchFamily="18" charset="0"/>
                <a:ea typeface="Times New Roman" panose="02020603050405020304" pitchFamily="18" charset="0"/>
              </a:rPr>
              <a:t>Administrative Controls</a:t>
            </a:r>
            <a:endParaRPr lang="en-IN" sz="2000" dirty="0">
              <a:effectLst/>
              <a:latin typeface="Arimo"/>
              <a:ea typeface="Arimo"/>
              <a:cs typeface="Arimo"/>
            </a:endParaRPr>
          </a:p>
        </p:txBody>
      </p:sp>
    </p:spTree>
    <p:extLst>
      <p:ext uri="{BB962C8B-B14F-4D97-AF65-F5344CB8AC3E}">
        <p14:creationId xmlns:p14="http://schemas.microsoft.com/office/powerpoint/2010/main" val="2493986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96064-19DD-AE09-7E9B-F9565DBBD3A3}"/>
              </a:ext>
            </a:extLst>
          </p:cNvPr>
          <p:cNvSpPr>
            <a:spLocks noGrp="1"/>
          </p:cNvSpPr>
          <p:nvPr>
            <p:ph type="title"/>
          </p:nvPr>
        </p:nvSpPr>
        <p:spPr/>
        <p:txBody>
          <a:bodyPr>
            <a:normAutofit/>
          </a:bodyPr>
          <a:lstStyle/>
          <a:p>
            <a:r>
              <a:rPr lang="en-IN" sz="2800" b="1" u="none" strike="noStrike" dirty="0">
                <a:effectLst/>
                <a:latin typeface="Times New Roman" panose="02020603050405020304" pitchFamily="18" charset="0"/>
                <a:ea typeface="Times New Roman" panose="02020603050405020304" pitchFamily="18" charset="0"/>
                <a:cs typeface="Arimo"/>
              </a:rPr>
              <a:t>Technology Stack:</a:t>
            </a:r>
            <a:endParaRPr lang="en-IN" sz="2800" dirty="0"/>
          </a:p>
        </p:txBody>
      </p:sp>
      <p:sp>
        <p:nvSpPr>
          <p:cNvPr id="3" name="Content Placeholder 2">
            <a:extLst>
              <a:ext uri="{FF2B5EF4-FFF2-40B4-BE49-F238E27FC236}">
                <a16:creationId xmlns:a16="http://schemas.microsoft.com/office/drawing/2014/main" id="{E3A9A0E1-E5A9-67B6-D17A-09B0ADFAB714}"/>
              </a:ext>
            </a:extLst>
          </p:cNvPr>
          <p:cNvSpPr>
            <a:spLocks noGrp="1"/>
          </p:cNvSpPr>
          <p:nvPr>
            <p:ph idx="1"/>
          </p:nvPr>
        </p:nvSpPr>
        <p:spPr/>
        <p:txBody>
          <a:bodyPr/>
          <a:lstStyle/>
          <a:p>
            <a:pPr marL="457200">
              <a:lnSpc>
                <a:spcPct val="95000"/>
              </a:lnSpc>
              <a:spcBef>
                <a:spcPts val="60"/>
              </a:spcBef>
              <a:spcAft>
                <a:spcPts val="800"/>
              </a:spcAft>
            </a:pPr>
            <a:r>
              <a:rPr lang="en-IN" sz="1800" b="1" dirty="0">
                <a:effectLst/>
                <a:latin typeface="Times New Roman" panose="02020603050405020304" pitchFamily="18" charset="0"/>
                <a:ea typeface="Times New Roman" panose="02020603050405020304" pitchFamily="18" charset="0"/>
                <a:cs typeface="Arimo"/>
              </a:rPr>
              <a:t>Front-End:</a:t>
            </a:r>
            <a:r>
              <a:rPr lang="en-IN" sz="1800" dirty="0">
                <a:effectLst/>
                <a:latin typeface="Times New Roman" panose="02020603050405020304" pitchFamily="18" charset="0"/>
                <a:ea typeface="Times New Roman" panose="02020603050405020304" pitchFamily="18" charset="0"/>
                <a:cs typeface="Arimo"/>
              </a:rPr>
              <a:t> JSP (Java Server Pages), HTML, CSS, JavaScript</a:t>
            </a:r>
            <a:endParaRPr lang="en-IN" sz="1800" dirty="0">
              <a:effectLst/>
              <a:latin typeface="Arimo"/>
              <a:ea typeface="Arimo"/>
              <a:cs typeface="Arimo"/>
            </a:endParaRPr>
          </a:p>
          <a:p>
            <a:pPr marL="457200">
              <a:lnSpc>
                <a:spcPct val="95000"/>
              </a:lnSpc>
              <a:spcBef>
                <a:spcPts val="60"/>
              </a:spcBef>
              <a:spcAft>
                <a:spcPts val="800"/>
              </a:spcAft>
            </a:pPr>
            <a:r>
              <a:rPr lang="en-IN" sz="1800" b="1" dirty="0">
                <a:effectLst/>
                <a:latin typeface="Times New Roman" panose="02020603050405020304" pitchFamily="18" charset="0"/>
                <a:ea typeface="Times New Roman" panose="02020603050405020304" pitchFamily="18" charset="0"/>
                <a:cs typeface="Arimo"/>
              </a:rPr>
              <a:t>Back-End:</a:t>
            </a:r>
            <a:r>
              <a:rPr lang="en-IN" sz="1800" dirty="0">
                <a:effectLst/>
                <a:latin typeface="Times New Roman" panose="02020603050405020304" pitchFamily="18" charset="0"/>
                <a:ea typeface="Times New Roman" panose="02020603050405020304" pitchFamily="18" charset="0"/>
                <a:cs typeface="Arimo"/>
              </a:rPr>
              <a:t> Java, Servlets, JDBC (Java Database Connectivity)</a:t>
            </a:r>
            <a:endParaRPr lang="en-IN" sz="1800" dirty="0">
              <a:effectLst/>
              <a:latin typeface="Arimo"/>
              <a:ea typeface="Arimo"/>
              <a:cs typeface="Arimo"/>
            </a:endParaRPr>
          </a:p>
          <a:p>
            <a:pPr marL="457200">
              <a:lnSpc>
                <a:spcPct val="95000"/>
              </a:lnSpc>
              <a:spcBef>
                <a:spcPts val="60"/>
              </a:spcBef>
              <a:spcAft>
                <a:spcPts val="800"/>
              </a:spcAft>
            </a:pPr>
            <a:r>
              <a:rPr lang="en-IN" sz="1800" b="1" dirty="0">
                <a:effectLst/>
                <a:latin typeface="Times New Roman" panose="02020603050405020304" pitchFamily="18" charset="0"/>
                <a:ea typeface="Times New Roman" panose="02020603050405020304" pitchFamily="18" charset="0"/>
                <a:cs typeface="Arimo"/>
              </a:rPr>
              <a:t>Database:</a:t>
            </a:r>
            <a:r>
              <a:rPr lang="en-IN" sz="1800" dirty="0">
                <a:effectLst/>
                <a:latin typeface="Times New Roman" panose="02020603050405020304" pitchFamily="18" charset="0"/>
                <a:ea typeface="Times New Roman" panose="02020603050405020304" pitchFamily="18" charset="0"/>
                <a:cs typeface="Arimo"/>
              </a:rPr>
              <a:t> MySQL or any other suitable RDBMS (Relational Database Management System)</a:t>
            </a:r>
            <a:endParaRPr lang="en-IN" sz="1800" dirty="0">
              <a:effectLst/>
              <a:latin typeface="Arimo"/>
              <a:ea typeface="Arimo"/>
              <a:cs typeface="Arimo"/>
            </a:endParaRPr>
          </a:p>
          <a:p>
            <a:pPr marL="457200">
              <a:lnSpc>
                <a:spcPct val="95000"/>
              </a:lnSpc>
              <a:spcBef>
                <a:spcPts val="60"/>
              </a:spcBef>
              <a:spcAft>
                <a:spcPts val="800"/>
              </a:spcAft>
            </a:pPr>
            <a:r>
              <a:rPr lang="en-IN" sz="1800" b="1" dirty="0">
                <a:effectLst/>
                <a:latin typeface="Times New Roman" panose="02020603050405020304" pitchFamily="18" charset="0"/>
                <a:ea typeface="Times New Roman" panose="02020603050405020304" pitchFamily="18" charset="0"/>
                <a:cs typeface="Arimo"/>
              </a:rPr>
              <a:t>Application Server:</a:t>
            </a:r>
            <a:r>
              <a:rPr lang="en-IN" sz="1800" dirty="0">
                <a:effectLst/>
                <a:latin typeface="Times New Roman" panose="02020603050405020304" pitchFamily="18" charset="0"/>
                <a:ea typeface="Times New Roman" panose="02020603050405020304" pitchFamily="18" charset="0"/>
                <a:cs typeface="Arimo"/>
              </a:rPr>
              <a:t> Apache Tomcat or any compatible server</a:t>
            </a:r>
          </a:p>
          <a:p>
            <a:pPr marL="457200">
              <a:lnSpc>
                <a:spcPct val="95000"/>
              </a:lnSpc>
              <a:spcBef>
                <a:spcPts val="60"/>
              </a:spcBef>
              <a:spcAft>
                <a:spcPts val="800"/>
              </a:spcAft>
            </a:pPr>
            <a:endParaRPr lang="en-IN" sz="1800" dirty="0">
              <a:effectLst/>
              <a:latin typeface="Arimo"/>
              <a:ea typeface="Arimo"/>
              <a:cs typeface="Arimo"/>
            </a:endParaRPr>
          </a:p>
          <a:p>
            <a:pPr marL="914400" lvl="1">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Project Deliverables:</a:t>
            </a:r>
            <a:endParaRPr lang="en-IN" sz="1800" dirty="0">
              <a:effectLst/>
              <a:latin typeface="Arimo"/>
              <a:ea typeface="Arimo"/>
              <a:cs typeface="Arimo"/>
            </a:endParaRPr>
          </a:p>
          <a:p>
            <a:pPr marL="914400" lvl="1">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Complete source code of the Banking Management System</a:t>
            </a:r>
            <a:endParaRPr lang="en-IN" sz="1800" dirty="0">
              <a:effectLst/>
              <a:latin typeface="Arimo"/>
              <a:ea typeface="Arimo"/>
              <a:cs typeface="Arimo"/>
            </a:endParaRPr>
          </a:p>
          <a:p>
            <a:pPr marL="914400" lvl="1">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User documentation with instructions for installation and usage</a:t>
            </a:r>
            <a:endParaRPr lang="en-IN" sz="1800" dirty="0">
              <a:effectLst/>
              <a:latin typeface="Arimo"/>
              <a:ea typeface="Arimo"/>
              <a:cs typeface="Arimo"/>
            </a:endParaRPr>
          </a:p>
          <a:p>
            <a:pPr marL="914400" lvl="1">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Test cases and test results to ensure system functionality and reliability.</a:t>
            </a:r>
            <a:endParaRPr lang="en-IN" sz="1800" dirty="0">
              <a:effectLst/>
              <a:latin typeface="Arimo"/>
              <a:ea typeface="Arimo"/>
              <a:cs typeface="Arimo"/>
            </a:endParaRPr>
          </a:p>
          <a:p>
            <a:pPr marL="914400" lvl="1">
              <a:lnSpc>
                <a:spcPct val="95000"/>
              </a:lnSpc>
              <a:spcBef>
                <a:spcPts val="60"/>
              </a:spcBef>
              <a:spcAft>
                <a:spcPts val="800"/>
              </a:spcAft>
            </a:pPr>
            <a:r>
              <a:rPr lang="en-IN" sz="1800" dirty="0">
                <a:effectLst/>
                <a:latin typeface="Times New Roman" panose="02020603050405020304" pitchFamily="18" charset="0"/>
                <a:ea typeface="Times New Roman" panose="02020603050405020304" pitchFamily="18" charset="0"/>
                <a:cs typeface="Arimo"/>
              </a:rPr>
              <a:t>Any additional tools or utilities required for the smooth operation of the system.</a:t>
            </a:r>
            <a:endParaRPr lang="en-IN" sz="1800" dirty="0">
              <a:effectLst/>
              <a:latin typeface="Arimo"/>
              <a:ea typeface="Arimo"/>
              <a:cs typeface="Arimo"/>
            </a:endParaRPr>
          </a:p>
          <a:p>
            <a:endParaRPr lang="en-IN" dirty="0"/>
          </a:p>
        </p:txBody>
      </p:sp>
    </p:spTree>
    <p:extLst>
      <p:ext uri="{BB962C8B-B14F-4D97-AF65-F5344CB8AC3E}">
        <p14:creationId xmlns:p14="http://schemas.microsoft.com/office/powerpoint/2010/main" val="329082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D687FD35-8529-2715-9DA6-9797F3605D58}"/>
              </a:ext>
            </a:extLst>
          </p:cNvPr>
          <p:cNvSpPr>
            <a:spLocks noChangeArrowheads="1"/>
          </p:cNvSpPr>
          <p:nvPr/>
        </p:nvSpPr>
        <p:spPr bwMode="auto">
          <a:xfrm>
            <a:off x="640080" y="2074363"/>
            <a:ext cx="2752354" cy="2709275"/>
          </a:xfrm>
          <a:prstGeom prst="ellipse">
            <a:avLst/>
          </a:prstGeom>
          <a:solidFill>
            <a:srgbClr val="262626"/>
          </a:solidFill>
          <a:ln w="174625" cmpd="thinThick">
            <a:solidFill>
              <a:srgbClr val="262626"/>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2600" b="0" i="0" u="none" strike="noStrike" kern="1200" cap="none" normalizeH="0" baseline="0">
                <a:ln>
                  <a:noFill/>
                </a:ln>
                <a:solidFill>
                  <a:srgbClr val="FFFFFF"/>
                </a:solidFill>
                <a:effectLst/>
                <a:latin typeface="+mj-lt"/>
                <a:ea typeface="+mj-ea"/>
                <a:cs typeface="+mj-cs"/>
              </a:rPr>
              <a:t>ACCOUNT DETAIL</a:t>
            </a:r>
          </a:p>
          <a:p>
            <a:pPr marL="0" marR="0" lvl="0" indent="0" algn="ctr" fontAlgn="base">
              <a:lnSpc>
                <a:spcPct val="90000"/>
              </a:lnSpc>
              <a:spcBef>
                <a:spcPct val="0"/>
              </a:spcBef>
              <a:spcAft>
                <a:spcPts val="600"/>
              </a:spcAft>
              <a:buClrTx/>
              <a:buSzTx/>
              <a:tabLst/>
            </a:pPr>
            <a:endParaRPr kumimoji="0" lang="en-US" altLang="en-US" sz="2600" b="0" i="0" u="none" strike="noStrike" kern="1200" cap="none" normalizeH="0" baseline="0">
              <a:ln>
                <a:noFill/>
              </a:ln>
              <a:solidFill>
                <a:srgbClr val="FFFFFF"/>
              </a:solidFill>
              <a:effectLst/>
              <a:latin typeface="+mj-lt"/>
              <a:ea typeface="+mj-ea"/>
              <a:cs typeface="+mj-cs"/>
            </a:endParaRPr>
          </a:p>
        </p:txBody>
      </p:sp>
      <p:graphicFrame>
        <p:nvGraphicFramePr>
          <p:cNvPr id="7" name="Table 6">
            <a:extLst>
              <a:ext uri="{FF2B5EF4-FFF2-40B4-BE49-F238E27FC236}">
                <a16:creationId xmlns:a16="http://schemas.microsoft.com/office/drawing/2014/main" id="{B49D9E7B-6E24-6B2C-3846-4CDE1AEA2929}"/>
              </a:ext>
            </a:extLst>
          </p:cNvPr>
          <p:cNvGraphicFramePr>
            <a:graphicFrameLocks noGrp="1"/>
          </p:cNvGraphicFramePr>
          <p:nvPr>
            <p:extLst>
              <p:ext uri="{D42A27DB-BD31-4B8C-83A1-F6EECF244321}">
                <p14:modId xmlns:p14="http://schemas.microsoft.com/office/powerpoint/2010/main" val="4202667124"/>
              </p:ext>
            </p:extLst>
          </p:nvPr>
        </p:nvGraphicFramePr>
        <p:xfrm>
          <a:off x="4038600" y="1248483"/>
          <a:ext cx="7188201" cy="4357647"/>
        </p:xfrm>
        <a:graphic>
          <a:graphicData uri="http://schemas.openxmlformats.org/drawingml/2006/table">
            <a:tbl>
              <a:tblPr firstRow="1" bandRow="1">
                <a:tableStyleId>{5C22544A-7EE6-4342-B048-85BDC9FD1C3A}</a:tableStyleId>
              </a:tblPr>
              <a:tblGrid>
                <a:gridCol w="1642777">
                  <a:extLst>
                    <a:ext uri="{9D8B030D-6E8A-4147-A177-3AD203B41FA5}">
                      <a16:colId xmlns:a16="http://schemas.microsoft.com/office/drawing/2014/main" val="3677227779"/>
                    </a:ext>
                  </a:extLst>
                </a:gridCol>
                <a:gridCol w="1864056">
                  <a:extLst>
                    <a:ext uri="{9D8B030D-6E8A-4147-A177-3AD203B41FA5}">
                      <a16:colId xmlns:a16="http://schemas.microsoft.com/office/drawing/2014/main" val="4118622878"/>
                    </a:ext>
                  </a:extLst>
                </a:gridCol>
                <a:gridCol w="1721805">
                  <a:extLst>
                    <a:ext uri="{9D8B030D-6E8A-4147-A177-3AD203B41FA5}">
                      <a16:colId xmlns:a16="http://schemas.microsoft.com/office/drawing/2014/main" val="3754577169"/>
                    </a:ext>
                  </a:extLst>
                </a:gridCol>
                <a:gridCol w="1959563">
                  <a:extLst>
                    <a:ext uri="{9D8B030D-6E8A-4147-A177-3AD203B41FA5}">
                      <a16:colId xmlns:a16="http://schemas.microsoft.com/office/drawing/2014/main" val="1420695012"/>
                    </a:ext>
                  </a:extLst>
                </a:gridCol>
              </a:tblGrid>
              <a:tr h="1130607">
                <a:tc>
                  <a:txBody>
                    <a:bodyPr/>
                    <a:lstStyle/>
                    <a:p>
                      <a:pPr>
                        <a:lnSpc>
                          <a:spcPct val="107000"/>
                        </a:lnSpc>
                        <a:spcAft>
                          <a:spcPts val="800"/>
                        </a:spcAft>
                      </a:pPr>
                      <a:r>
                        <a:rPr lang="en-IN" sz="2600">
                          <a:effectLst/>
                        </a:rPr>
                        <a:t>Name</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Data_Type</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Field Length</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Constraints</a:t>
                      </a:r>
                      <a:endParaRPr lang="en-IN" sz="1900">
                        <a:effectLst/>
                        <a:latin typeface="Arimo"/>
                        <a:ea typeface="Arimo"/>
                        <a:cs typeface="Arimo"/>
                      </a:endParaRPr>
                    </a:p>
                  </a:txBody>
                  <a:tcPr marL="112097" marR="112097" marT="112097" marB="112097"/>
                </a:tc>
                <a:extLst>
                  <a:ext uri="{0D108BD9-81ED-4DB2-BD59-A6C34878D82A}">
                    <a16:rowId xmlns:a16="http://schemas.microsoft.com/office/drawing/2014/main" val="2602916081"/>
                  </a:ext>
                </a:extLst>
              </a:tr>
              <a:tr h="1130607">
                <a:tc>
                  <a:txBody>
                    <a:bodyPr/>
                    <a:lstStyle/>
                    <a:p>
                      <a:pPr>
                        <a:lnSpc>
                          <a:spcPct val="107000"/>
                        </a:lnSpc>
                        <a:spcAft>
                          <a:spcPts val="800"/>
                        </a:spcAft>
                      </a:pPr>
                      <a:r>
                        <a:rPr lang="en-IN" sz="2600" dirty="0" err="1">
                          <a:effectLst/>
                        </a:rPr>
                        <a:t>acc_no</a:t>
                      </a:r>
                      <a:endParaRPr lang="en-IN" sz="1900" dirty="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Int</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7</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Primary Key </a:t>
                      </a:r>
                      <a:endParaRPr lang="en-IN" sz="1900">
                        <a:effectLst/>
                        <a:latin typeface="Arimo"/>
                        <a:ea typeface="Arimo"/>
                        <a:cs typeface="Arimo"/>
                      </a:endParaRPr>
                    </a:p>
                  </a:txBody>
                  <a:tcPr marL="112097" marR="112097" marT="112097" marB="112097"/>
                </a:tc>
                <a:extLst>
                  <a:ext uri="{0D108BD9-81ED-4DB2-BD59-A6C34878D82A}">
                    <a16:rowId xmlns:a16="http://schemas.microsoft.com/office/drawing/2014/main" val="44818706"/>
                  </a:ext>
                </a:extLst>
              </a:tr>
              <a:tr h="698811">
                <a:tc>
                  <a:txBody>
                    <a:bodyPr/>
                    <a:lstStyle/>
                    <a:p>
                      <a:pPr>
                        <a:lnSpc>
                          <a:spcPct val="107000"/>
                        </a:lnSpc>
                        <a:spcAft>
                          <a:spcPts val="800"/>
                        </a:spcAft>
                      </a:pPr>
                      <a:r>
                        <a:rPr lang="en-IN" sz="2600">
                          <a:effectLst/>
                        </a:rPr>
                        <a:t>uname</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Varchar</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45</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NOT NULL</a:t>
                      </a:r>
                      <a:endParaRPr lang="en-IN" sz="1900">
                        <a:effectLst/>
                        <a:latin typeface="Arimo"/>
                        <a:ea typeface="Arimo"/>
                        <a:cs typeface="Arimo"/>
                      </a:endParaRPr>
                    </a:p>
                  </a:txBody>
                  <a:tcPr marL="112097" marR="112097" marT="112097" marB="112097"/>
                </a:tc>
                <a:extLst>
                  <a:ext uri="{0D108BD9-81ED-4DB2-BD59-A6C34878D82A}">
                    <a16:rowId xmlns:a16="http://schemas.microsoft.com/office/drawing/2014/main" val="2307191191"/>
                  </a:ext>
                </a:extLst>
              </a:tr>
              <a:tr h="698811">
                <a:tc>
                  <a:txBody>
                    <a:bodyPr/>
                    <a:lstStyle/>
                    <a:p>
                      <a:pPr>
                        <a:lnSpc>
                          <a:spcPct val="107000"/>
                        </a:lnSpc>
                        <a:spcAft>
                          <a:spcPts val="800"/>
                        </a:spcAft>
                      </a:pPr>
                      <a:r>
                        <a:rPr lang="en-IN" sz="2600">
                          <a:effectLst/>
                        </a:rPr>
                        <a:t>acc_type</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Varchar</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45</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NOT NULL</a:t>
                      </a:r>
                      <a:endParaRPr lang="en-IN" sz="1900">
                        <a:effectLst/>
                        <a:latin typeface="Arimo"/>
                        <a:ea typeface="Arimo"/>
                        <a:cs typeface="Arimo"/>
                      </a:endParaRPr>
                    </a:p>
                  </a:txBody>
                  <a:tcPr marL="112097" marR="112097" marT="112097" marB="112097"/>
                </a:tc>
                <a:extLst>
                  <a:ext uri="{0D108BD9-81ED-4DB2-BD59-A6C34878D82A}">
                    <a16:rowId xmlns:a16="http://schemas.microsoft.com/office/drawing/2014/main" val="1072742768"/>
                  </a:ext>
                </a:extLst>
              </a:tr>
              <a:tr h="698811">
                <a:tc>
                  <a:txBody>
                    <a:bodyPr/>
                    <a:lstStyle/>
                    <a:p>
                      <a:pPr>
                        <a:lnSpc>
                          <a:spcPct val="107000"/>
                        </a:lnSpc>
                        <a:spcAft>
                          <a:spcPts val="800"/>
                        </a:spcAft>
                      </a:pPr>
                      <a:r>
                        <a:rPr lang="en-IN" sz="2600">
                          <a:effectLst/>
                        </a:rPr>
                        <a:t>details</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Varchar</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a:effectLst/>
                        </a:rPr>
                        <a:t>45</a:t>
                      </a:r>
                      <a:endParaRPr lang="en-IN" sz="1900">
                        <a:effectLst/>
                        <a:latin typeface="Arimo"/>
                        <a:ea typeface="Arimo"/>
                        <a:cs typeface="Arimo"/>
                      </a:endParaRPr>
                    </a:p>
                  </a:txBody>
                  <a:tcPr marL="112097" marR="112097" marT="112097" marB="112097"/>
                </a:tc>
                <a:tc>
                  <a:txBody>
                    <a:bodyPr/>
                    <a:lstStyle/>
                    <a:p>
                      <a:pPr>
                        <a:lnSpc>
                          <a:spcPct val="107000"/>
                        </a:lnSpc>
                        <a:spcAft>
                          <a:spcPts val="800"/>
                        </a:spcAft>
                      </a:pPr>
                      <a:r>
                        <a:rPr lang="en-IN" sz="2600" dirty="0">
                          <a:effectLst/>
                        </a:rPr>
                        <a:t>NOT NULL</a:t>
                      </a:r>
                      <a:endParaRPr lang="en-IN" sz="1900" dirty="0">
                        <a:effectLst/>
                        <a:latin typeface="Arimo"/>
                        <a:ea typeface="Arimo"/>
                        <a:cs typeface="Arimo"/>
                      </a:endParaRPr>
                    </a:p>
                  </a:txBody>
                  <a:tcPr marL="112097" marR="112097" marT="112097" marB="112097"/>
                </a:tc>
                <a:extLst>
                  <a:ext uri="{0D108BD9-81ED-4DB2-BD59-A6C34878D82A}">
                    <a16:rowId xmlns:a16="http://schemas.microsoft.com/office/drawing/2014/main" val="133364690"/>
                  </a:ext>
                </a:extLst>
              </a:tr>
            </a:tbl>
          </a:graphicData>
        </a:graphic>
      </p:graphicFrame>
    </p:spTree>
    <p:extLst>
      <p:ext uri="{BB962C8B-B14F-4D97-AF65-F5344CB8AC3E}">
        <p14:creationId xmlns:p14="http://schemas.microsoft.com/office/powerpoint/2010/main" val="238203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A76A7-5206-C6D3-5AC3-9F3A266DF2B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0" marR="0" lvl="0" indent="0" algn="ctr" fontAlgn="base">
              <a:spcAft>
                <a:spcPct val="0"/>
              </a:spcAft>
              <a:buClrTx/>
              <a:buSzTx/>
              <a:tabLst/>
            </a:pPr>
            <a:r>
              <a:rPr kumimoji="0" lang="en-US" altLang="en-US" sz="2600" b="0" i="0" u="none" strike="noStrike" kern="1200" cap="none" normalizeH="0" baseline="0">
                <a:ln>
                  <a:noFill/>
                </a:ln>
                <a:solidFill>
                  <a:srgbClr val="FFFFFF"/>
                </a:solidFill>
                <a:effectLst/>
                <a:latin typeface="+mj-lt"/>
                <a:ea typeface="+mj-ea"/>
                <a:cs typeface="+mj-cs"/>
              </a:rPr>
              <a:t>FUND TRANSFER DETAILS</a:t>
            </a:r>
          </a:p>
          <a:p>
            <a:pPr marL="0" marR="0" lvl="0" indent="0" algn="ctr" fontAlgn="base">
              <a:spcAft>
                <a:spcPct val="0"/>
              </a:spcAft>
              <a:buClrTx/>
              <a:buSzTx/>
              <a:tabLst/>
            </a:pPr>
            <a:endParaRPr kumimoji="0" lang="en-US" altLang="en-US" sz="2600" b="0" i="0" u="none" strike="noStrike" kern="1200" cap="none" normalizeH="0" baseline="0">
              <a:ln>
                <a:noFill/>
              </a:ln>
              <a:solidFill>
                <a:srgbClr val="FFFFFF"/>
              </a:solidFill>
              <a:effectLst/>
              <a:latin typeface="+mj-lt"/>
              <a:ea typeface="+mj-ea"/>
              <a:cs typeface="+mj-cs"/>
            </a:endParaRPr>
          </a:p>
        </p:txBody>
      </p:sp>
      <p:graphicFrame>
        <p:nvGraphicFramePr>
          <p:cNvPr id="4" name="Content Placeholder 3">
            <a:extLst>
              <a:ext uri="{FF2B5EF4-FFF2-40B4-BE49-F238E27FC236}">
                <a16:creationId xmlns:a16="http://schemas.microsoft.com/office/drawing/2014/main" id="{B5C2E9FD-32FB-557A-40C3-DD7B80B6ECBB}"/>
              </a:ext>
            </a:extLst>
          </p:cNvPr>
          <p:cNvGraphicFramePr>
            <a:graphicFrameLocks noGrp="1"/>
          </p:cNvGraphicFramePr>
          <p:nvPr>
            <p:ph idx="1"/>
            <p:extLst>
              <p:ext uri="{D42A27DB-BD31-4B8C-83A1-F6EECF244321}">
                <p14:modId xmlns:p14="http://schemas.microsoft.com/office/powerpoint/2010/main" val="736751567"/>
              </p:ext>
            </p:extLst>
          </p:nvPr>
        </p:nvGraphicFramePr>
        <p:xfrm>
          <a:off x="4575034" y="961812"/>
          <a:ext cx="6115334" cy="4930992"/>
        </p:xfrm>
        <a:graphic>
          <a:graphicData uri="http://schemas.openxmlformats.org/drawingml/2006/table">
            <a:tbl>
              <a:tblPr firstRow="1" bandRow="1">
                <a:noFill/>
                <a:tableStyleId>{5C22544A-7EE6-4342-B048-85BDC9FD1C3A}</a:tableStyleId>
              </a:tblPr>
              <a:tblGrid>
                <a:gridCol w="1350197">
                  <a:extLst>
                    <a:ext uri="{9D8B030D-6E8A-4147-A177-3AD203B41FA5}">
                      <a16:colId xmlns:a16="http://schemas.microsoft.com/office/drawing/2014/main" val="1994296930"/>
                    </a:ext>
                  </a:extLst>
                </a:gridCol>
                <a:gridCol w="1657391">
                  <a:extLst>
                    <a:ext uri="{9D8B030D-6E8A-4147-A177-3AD203B41FA5}">
                      <a16:colId xmlns:a16="http://schemas.microsoft.com/office/drawing/2014/main" val="2435928750"/>
                    </a:ext>
                  </a:extLst>
                </a:gridCol>
                <a:gridCol w="1350197">
                  <a:extLst>
                    <a:ext uri="{9D8B030D-6E8A-4147-A177-3AD203B41FA5}">
                      <a16:colId xmlns:a16="http://schemas.microsoft.com/office/drawing/2014/main" val="2830387553"/>
                    </a:ext>
                  </a:extLst>
                </a:gridCol>
                <a:gridCol w="1757549">
                  <a:extLst>
                    <a:ext uri="{9D8B030D-6E8A-4147-A177-3AD203B41FA5}">
                      <a16:colId xmlns:a16="http://schemas.microsoft.com/office/drawing/2014/main" val="3079003151"/>
                    </a:ext>
                  </a:extLst>
                </a:gridCol>
              </a:tblGrid>
              <a:tr h="975362">
                <a:tc>
                  <a:txBody>
                    <a:bodyPr/>
                    <a:lstStyle/>
                    <a:p>
                      <a:pPr>
                        <a:lnSpc>
                          <a:spcPct val="107000"/>
                        </a:lnSpc>
                        <a:spcAft>
                          <a:spcPts val="800"/>
                        </a:spcAft>
                      </a:pPr>
                      <a:r>
                        <a:rPr lang="en-IN" sz="2200" b="0" cap="none" spc="60">
                          <a:solidFill>
                            <a:schemeClr val="bg1"/>
                          </a:solidFill>
                          <a:effectLst/>
                        </a:rPr>
                        <a:t>Name</a:t>
                      </a:r>
                      <a:endParaRPr lang="en-IN" sz="2200" b="0" cap="none" spc="60">
                        <a:solidFill>
                          <a:schemeClr val="bg1"/>
                        </a:solidFill>
                        <a:effectLst/>
                        <a:latin typeface="Arimo"/>
                        <a:ea typeface="Arimo"/>
                        <a:cs typeface="Arimo"/>
                      </a:endParaRPr>
                    </a:p>
                  </a:txBody>
                  <a:tcPr marL="80369" marR="80369" marT="128545" marB="80369" anchor="ctr">
                    <a:lnL w="12700" cmpd="sng">
                      <a:noFill/>
                    </a:lnL>
                    <a:lnR w="12700" cmpd="sng">
                      <a:noFill/>
                    </a:lnR>
                    <a:lnT w="19050" cap="flat" cmpd="sng" algn="ctr">
                      <a:noFill/>
                      <a:prstDash val="solid"/>
                    </a:lnT>
                    <a:lnB w="38100" cmpd="sng">
                      <a:noFill/>
                    </a:lnB>
                    <a:solidFill>
                      <a:schemeClr val="accent1"/>
                    </a:solidFill>
                  </a:tcPr>
                </a:tc>
                <a:tc>
                  <a:txBody>
                    <a:bodyPr/>
                    <a:lstStyle/>
                    <a:p>
                      <a:pPr>
                        <a:lnSpc>
                          <a:spcPct val="107000"/>
                        </a:lnSpc>
                        <a:spcAft>
                          <a:spcPts val="800"/>
                        </a:spcAft>
                      </a:pPr>
                      <a:r>
                        <a:rPr lang="en-IN" sz="2200" b="0" cap="none" spc="60">
                          <a:solidFill>
                            <a:schemeClr val="bg1"/>
                          </a:solidFill>
                          <a:effectLst/>
                        </a:rPr>
                        <a:t>Data_Type</a:t>
                      </a:r>
                      <a:endParaRPr lang="en-IN" sz="2200" b="0" cap="none" spc="60">
                        <a:solidFill>
                          <a:schemeClr val="bg1"/>
                        </a:solidFill>
                        <a:effectLst/>
                        <a:latin typeface="Arimo"/>
                        <a:ea typeface="Arimo"/>
                        <a:cs typeface="Arimo"/>
                      </a:endParaRPr>
                    </a:p>
                  </a:txBody>
                  <a:tcPr marL="80369" marR="80369" marT="128545" marB="80369" anchor="ctr">
                    <a:lnL w="12700" cmpd="sng">
                      <a:noFill/>
                    </a:lnL>
                    <a:lnR w="12700" cmpd="sng">
                      <a:noFill/>
                    </a:lnR>
                    <a:lnT w="19050" cap="flat" cmpd="sng" algn="ctr">
                      <a:noFill/>
                      <a:prstDash val="solid"/>
                    </a:lnT>
                    <a:lnB w="38100" cmpd="sng">
                      <a:noFill/>
                    </a:lnB>
                    <a:solidFill>
                      <a:schemeClr val="accent1"/>
                    </a:solidFill>
                  </a:tcPr>
                </a:tc>
                <a:tc>
                  <a:txBody>
                    <a:bodyPr/>
                    <a:lstStyle/>
                    <a:p>
                      <a:pPr>
                        <a:lnSpc>
                          <a:spcPct val="107000"/>
                        </a:lnSpc>
                        <a:spcAft>
                          <a:spcPts val="800"/>
                        </a:spcAft>
                      </a:pPr>
                      <a:r>
                        <a:rPr lang="en-IN" sz="2200" b="0" cap="none" spc="60">
                          <a:solidFill>
                            <a:schemeClr val="bg1"/>
                          </a:solidFill>
                          <a:effectLst/>
                        </a:rPr>
                        <a:t>Field Length</a:t>
                      </a:r>
                      <a:endParaRPr lang="en-IN" sz="2200" b="0" cap="none" spc="60">
                        <a:solidFill>
                          <a:schemeClr val="bg1"/>
                        </a:solidFill>
                        <a:effectLst/>
                        <a:latin typeface="Arimo"/>
                        <a:ea typeface="Arimo"/>
                        <a:cs typeface="Arimo"/>
                      </a:endParaRPr>
                    </a:p>
                  </a:txBody>
                  <a:tcPr marL="80369" marR="80369" marT="128545" marB="80369" anchor="ctr">
                    <a:lnL w="12700" cmpd="sng">
                      <a:noFill/>
                    </a:lnL>
                    <a:lnR w="12700" cmpd="sng">
                      <a:noFill/>
                    </a:lnR>
                    <a:lnT w="19050" cap="flat" cmpd="sng" algn="ctr">
                      <a:noFill/>
                      <a:prstDash val="solid"/>
                    </a:lnT>
                    <a:lnB w="38100" cmpd="sng">
                      <a:noFill/>
                    </a:lnB>
                    <a:solidFill>
                      <a:schemeClr val="accent1"/>
                    </a:solidFill>
                  </a:tcPr>
                </a:tc>
                <a:tc>
                  <a:txBody>
                    <a:bodyPr/>
                    <a:lstStyle/>
                    <a:p>
                      <a:pPr>
                        <a:lnSpc>
                          <a:spcPct val="107000"/>
                        </a:lnSpc>
                        <a:spcAft>
                          <a:spcPts val="800"/>
                        </a:spcAft>
                      </a:pPr>
                      <a:r>
                        <a:rPr lang="en-IN" sz="2200" b="0" cap="none" spc="60">
                          <a:solidFill>
                            <a:schemeClr val="bg1"/>
                          </a:solidFill>
                          <a:effectLst/>
                        </a:rPr>
                        <a:t>Constraints</a:t>
                      </a:r>
                      <a:endParaRPr lang="en-IN" sz="2200" b="0" cap="none" spc="60">
                        <a:solidFill>
                          <a:schemeClr val="bg1"/>
                        </a:solidFill>
                        <a:effectLst/>
                        <a:latin typeface="Arimo"/>
                        <a:ea typeface="Arimo"/>
                        <a:cs typeface="Arimo"/>
                      </a:endParaRPr>
                    </a:p>
                  </a:txBody>
                  <a:tcPr marL="80369" marR="80369" marT="128545" marB="80369"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849307674"/>
                  </a:ext>
                </a:extLst>
              </a:tr>
              <a:tr h="565090">
                <a:tc>
                  <a:txBody>
                    <a:bodyPr/>
                    <a:lstStyle/>
                    <a:p>
                      <a:pPr>
                        <a:lnSpc>
                          <a:spcPct val="107000"/>
                        </a:lnSpc>
                        <a:spcAft>
                          <a:spcPts val="800"/>
                        </a:spcAft>
                      </a:pPr>
                      <a:r>
                        <a:rPr lang="en-IN" sz="2000" cap="none" spc="0">
                          <a:solidFill>
                            <a:schemeClr val="tx1"/>
                          </a:solidFill>
                          <a:effectLst/>
                        </a:rPr>
                        <a:t>id</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38100" cmpd="sng">
                      <a:noFill/>
                    </a:lnT>
                    <a:lnB w="12700" cap="flat" cmpd="sng" algn="ctr">
                      <a:noFill/>
                      <a:prstDash val="solid"/>
                    </a:lnB>
                    <a:noFill/>
                  </a:tcPr>
                </a:tc>
                <a:tc>
                  <a:txBody>
                    <a:bodyPr/>
                    <a:lstStyle/>
                    <a:p>
                      <a:pPr>
                        <a:lnSpc>
                          <a:spcPct val="107000"/>
                        </a:lnSpc>
                        <a:spcAft>
                          <a:spcPts val="800"/>
                        </a:spcAft>
                      </a:pPr>
                      <a:r>
                        <a:rPr lang="en-IN" sz="2000" cap="none" spc="0">
                          <a:solidFill>
                            <a:schemeClr val="tx1"/>
                          </a:solidFill>
                          <a:effectLst/>
                        </a:rPr>
                        <a:t>Int</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38100" cmpd="sng">
                      <a:noFill/>
                    </a:lnT>
                    <a:lnB w="12700" cap="flat" cmpd="sng" algn="ctr">
                      <a:noFill/>
                      <a:prstDash val="solid"/>
                    </a:lnB>
                    <a:noFill/>
                  </a:tcPr>
                </a:tc>
                <a:tc>
                  <a:txBody>
                    <a:bodyPr/>
                    <a:lstStyle/>
                    <a:p>
                      <a:pPr>
                        <a:lnSpc>
                          <a:spcPct val="107000"/>
                        </a:lnSpc>
                        <a:spcAft>
                          <a:spcPts val="800"/>
                        </a:spcAft>
                      </a:pPr>
                      <a:r>
                        <a:rPr lang="en-IN" sz="2000" cap="none" spc="0">
                          <a:solidFill>
                            <a:schemeClr val="tx1"/>
                          </a:solidFill>
                          <a:effectLst/>
                        </a:rPr>
                        <a:t>7</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38100" cmpd="sng">
                      <a:noFill/>
                    </a:lnT>
                    <a:lnB w="12700" cap="flat" cmpd="sng" algn="ctr">
                      <a:noFill/>
                      <a:prstDash val="solid"/>
                    </a:lnB>
                    <a:noFill/>
                  </a:tcPr>
                </a:tc>
                <a:tc>
                  <a:txBody>
                    <a:bodyPr/>
                    <a:lstStyle/>
                    <a:p>
                      <a:pPr>
                        <a:lnSpc>
                          <a:spcPct val="107000"/>
                        </a:lnSpc>
                        <a:spcAft>
                          <a:spcPts val="800"/>
                        </a:spcAft>
                      </a:pPr>
                      <a:r>
                        <a:rPr lang="en-IN" sz="2000" cap="none" spc="0">
                          <a:solidFill>
                            <a:schemeClr val="tx1"/>
                          </a:solidFill>
                          <a:effectLst/>
                        </a:rPr>
                        <a:t>Primary Key </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4054618827"/>
                  </a:ext>
                </a:extLst>
              </a:tr>
              <a:tr h="565090">
                <a:tc>
                  <a:txBody>
                    <a:bodyPr/>
                    <a:lstStyle/>
                    <a:p>
                      <a:pPr>
                        <a:lnSpc>
                          <a:spcPct val="107000"/>
                        </a:lnSpc>
                        <a:spcAft>
                          <a:spcPts val="800"/>
                        </a:spcAft>
                      </a:pPr>
                      <a:r>
                        <a:rPr lang="en-IN" sz="2000" cap="none" spc="0">
                          <a:solidFill>
                            <a:schemeClr val="tx1"/>
                          </a:solidFill>
                          <a:effectLst/>
                        </a:rPr>
                        <a:t>uname</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800"/>
                        </a:spcAft>
                      </a:pPr>
                      <a:r>
                        <a:rPr lang="en-IN" sz="2000" cap="none" spc="0">
                          <a:solidFill>
                            <a:schemeClr val="tx1"/>
                          </a:solidFill>
                          <a:effectLst/>
                        </a:rPr>
                        <a:t>Varchar</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800"/>
                        </a:spcAft>
                      </a:pPr>
                      <a:r>
                        <a:rPr lang="en-IN" sz="2000" cap="none" spc="0">
                          <a:solidFill>
                            <a:schemeClr val="tx1"/>
                          </a:solidFill>
                          <a:effectLst/>
                        </a:rPr>
                        <a:t>45</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800"/>
                        </a:spcAft>
                      </a:pPr>
                      <a:r>
                        <a:rPr lang="en-IN" sz="2000" cap="none" spc="0">
                          <a:solidFill>
                            <a:schemeClr val="tx1"/>
                          </a:solidFill>
                          <a:effectLst/>
                        </a:rPr>
                        <a:t>NOT NULL</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37019242"/>
                  </a:ext>
                </a:extLst>
              </a:tr>
              <a:tr h="565090">
                <a:tc>
                  <a:txBody>
                    <a:bodyPr/>
                    <a:lstStyle/>
                    <a:p>
                      <a:pPr>
                        <a:lnSpc>
                          <a:spcPct val="107000"/>
                        </a:lnSpc>
                        <a:spcAft>
                          <a:spcPts val="800"/>
                        </a:spcAft>
                      </a:pPr>
                      <a:r>
                        <a:rPr lang="en-IN" sz="2000" cap="none" spc="0">
                          <a:solidFill>
                            <a:schemeClr val="tx1"/>
                          </a:solidFill>
                          <a:effectLst/>
                        </a:rPr>
                        <a:t> acc_no</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800"/>
                        </a:spcAft>
                      </a:pPr>
                      <a:r>
                        <a:rPr lang="en-IN" sz="2000" cap="none" spc="0">
                          <a:solidFill>
                            <a:schemeClr val="tx1"/>
                          </a:solidFill>
                          <a:effectLst/>
                        </a:rPr>
                        <a:t>Varchar</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800"/>
                        </a:spcAft>
                      </a:pPr>
                      <a:r>
                        <a:rPr lang="en-IN" sz="2000" cap="none" spc="0">
                          <a:solidFill>
                            <a:schemeClr val="tx1"/>
                          </a:solidFill>
                          <a:effectLst/>
                        </a:rPr>
                        <a:t>45</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800"/>
                        </a:spcAft>
                      </a:pPr>
                      <a:r>
                        <a:rPr lang="en-IN" sz="2000" cap="none" spc="0">
                          <a:solidFill>
                            <a:schemeClr val="tx1"/>
                          </a:solidFill>
                          <a:effectLst/>
                        </a:rPr>
                        <a:t>NOT NULL</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06367265"/>
                  </a:ext>
                </a:extLst>
              </a:tr>
              <a:tr h="565090">
                <a:tc>
                  <a:txBody>
                    <a:bodyPr/>
                    <a:lstStyle/>
                    <a:p>
                      <a:pPr>
                        <a:lnSpc>
                          <a:spcPct val="107000"/>
                        </a:lnSpc>
                        <a:spcAft>
                          <a:spcPts val="800"/>
                        </a:spcAft>
                      </a:pPr>
                      <a:r>
                        <a:rPr lang="en-IN" sz="2000" cap="none" spc="0">
                          <a:solidFill>
                            <a:schemeClr val="tx1"/>
                          </a:solidFill>
                          <a:effectLst/>
                        </a:rPr>
                        <a:t>dest_acc</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800"/>
                        </a:spcAft>
                      </a:pPr>
                      <a:r>
                        <a:rPr lang="en-IN" sz="2000" cap="none" spc="0">
                          <a:solidFill>
                            <a:schemeClr val="tx1"/>
                          </a:solidFill>
                          <a:effectLst/>
                        </a:rPr>
                        <a:t>Varchar</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800"/>
                        </a:spcAft>
                      </a:pPr>
                      <a:r>
                        <a:rPr lang="en-IN" sz="2000" cap="none" spc="0">
                          <a:solidFill>
                            <a:schemeClr val="tx1"/>
                          </a:solidFill>
                          <a:effectLst/>
                        </a:rPr>
                        <a:t>45</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800"/>
                        </a:spcAft>
                      </a:pPr>
                      <a:r>
                        <a:rPr lang="en-IN" sz="2000" cap="none" spc="0">
                          <a:solidFill>
                            <a:schemeClr val="tx1"/>
                          </a:solidFill>
                          <a:effectLst/>
                        </a:rPr>
                        <a:t>NOT NULL</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71540734"/>
                  </a:ext>
                </a:extLst>
              </a:tr>
              <a:tr h="565090">
                <a:tc>
                  <a:txBody>
                    <a:bodyPr/>
                    <a:lstStyle/>
                    <a:p>
                      <a:pPr>
                        <a:lnSpc>
                          <a:spcPct val="107000"/>
                        </a:lnSpc>
                        <a:spcAft>
                          <a:spcPts val="800"/>
                        </a:spcAft>
                      </a:pPr>
                      <a:r>
                        <a:rPr lang="en-IN" sz="2000" cap="none" spc="0">
                          <a:solidFill>
                            <a:schemeClr val="tx1"/>
                          </a:solidFill>
                          <a:effectLst/>
                        </a:rPr>
                        <a:t>amt</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800"/>
                        </a:spcAft>
                      </a:pPr>
                      <a:r>
                        <a:rPr lang="en-IN" sz="2000" cap="none" spc="0">
                          <a:solidFill>
                            <a:schemeClr val="tx1"/>
                          </a:solidFill>
                          <a:effectLst/>
                        </a:rPr>
                        <a:t>Int</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800"/>
                        </a:spcAft>
                      </a:pPr>
                      <a:r>
                        <a:rPr lang="en-IN" sz="2000" cap="none" spc="0">
                          <a:solidFill>
                            <a:schemeClr val="tx1"/>
                          </a:solidFill>
                          <a:effectLst/>
                        </a:rPr>
                        <a:t>10</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nSpc>
                          <a:spcPct val="107000"/>
                        </a:lnSpc>
                        <a:spcAft>
                          <a:spcPts val="800"/>
                        </a:spcAft>
                      </a:pPr>
                      <a:r>
                        <a:rPr lang="en-IN" sz="2000" cap="none" spc="0">
                          <a:solidFill>
                            <a:schemeClr val="tx1"/>
                          </a:solidFill>
                          <a:effectLst/>
                        </a:rPr>
                        <a:t>NOT NULL</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24587026"/>
                  </a:ext>
                </a:extLst>
              </a:tr>
              <a:tr h="565090">
                <a:tc>
                  <a:txBody>
                    <a:bodyPr/>
                    <a:lstStyle/>
                    <a:p>
                      <a:pPr>
                        <a:lnSpc>
                          <a:spcPct val="107000"/>
                        </a:lnSpc>
                        <a:spcAft>
                          <a:spcPts val="800"/>
                        </a:spcAft>
                      </a:pPr>
                      <a:r>
                        <a:rPr lang="en-IN" sz="2000" cap="none" spc="0">
                          <a:solidFill>
                            <a:schemeClr val="tx1"/>
                          </a:solidFill>
                          <a:effectLst/>
                        </a:rPr>
                        <a:t>details</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800"/>
                        </a:spcAft>
                      </a:pPr>
                      <a:r>
                        <a:rPr lang="en-IN" sz="2000" cap="none" spc="0">
                          <a:solidFill>
                            <a:schemeClr val="tx1"/>
                          </a:solidFill>
                          <a:effectLst/>
                        </a:rPr>
                        <a:t>Varchar</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800"/>
                        </a:spcAft>
                      </a:pPr>
                      <a:r>
                        <a:rPr lang="en-IN" sz="2000" cap="none" spc="0">
                          <a:solidFill>
                            <a:schemeClr val="tx1"/>
                          </a:solidFill>
                          <a:effectLst/>
                        </a:rPr>
                        <a:t>45</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nSpc>
                          <a:spcPct val="107000"/>
                        </a:lnSpc>
                        <a:spcAft>
                          <a:spcPts val="800"/>
                        </a:spcAft>
                      </a:pPr>
                      <a:r>
                        <a:rPr lang="en-IN" sz="2000" cap="none" spc="0">
                          <a:solidFill>
                            <a:schemeClr val="tx1"/>
                          </a:solidFill>
                          <a:effectLst/>
                        </a:rPr>
                        <a:t>NOT NULL</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018727478"/>
                  </a:ext>
                </a:extLst>
              </a:tr>
              <a:tr h="565090">
                <a:tc>
                  <a:txBody>
                    <a:bodyPr/>
                    <a:lstStyle/>
                    <a:p>
                      <a:pPr>
                        <a:lnSpc>
                          <a:spcPct val="107000"/>
                        </a:lnSpc>
                        <a:spcAft>
                          <a:spcPts val="800"/>
                        </a:spcAft>
                      </a:pPr>
                      <a:r>
                        <a:rPr lang="en-IN" sz="2000" cap="none" spc="0">
                          <a:solidFill>
                            <a:schemeClr val="tx1"/>
                          </a:solidFill>
                          <a:effectLst/>
                        </a:rPr>
                        <a:t>time1</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800"/>
                        </a:spcAft>
                      </a:pPr>
                      <a:r>
                        <a:rPr lang="en-IN" sz="2000" cap="none" spc="0">
                          <a:solidFill>
                            <a:schemeClr val="tx1"/>
                          </a:solidFill>
                          <a:effectLst/>
                        </a:rPr>
                        <a:t>Timestamp</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800"/>
                        </a:spcAft>
                      </a:pPr>
                      <a:r>
                        <a:rPr lang="en-IN" sz="2000" cap="none" spc="0">
                          <a:solidFill>
                            <a:schemeClr val="tx1"/>
                          </a:solidFill>
                          <a:effectLst/>
                        </a:rPr>
                        <a:t>45</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800"/>
                        </a:spcAft>
                      </a:pPr>
                      <a:r>
                        <a:rPr lang="en-IN" sz="2000" cap="none" spc="0">
                          <a:solidFill>
                            <a:schemeClr val="tx1"/>
                          </a:solidFill>
                          <a:effectLst/>
                        </a:rPr>
                        <a:t>NOT NULL</a:t>
                      </a:r>
                      <a:endParaRPr lang="en-IN" sz="2000" cap="none" spc="0">
                        <a:solidFill>
                          <a:schemeClr val="tx1"/>
                        </a:solidFill>
                        <a:effectLst/>
                        <a:latin typeface="Arimo"/>
                        <a:ea typeface="Arimo"/>
                        <a:cs typeface="Arimo"/>
                      </a:endParaRPr>
                    </a:p>
                  </a:txBody>
                  <a:tcPr marL="80369" marR="80369" marT="128545" marB="8036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40198575"/>
                  </a:ext>
                </a:extLst>
              </a:tr>
            </a:tbl>
          </a:graphicData>
        </a:graphic>
      </p:graphicFrame>
    </p:spTree>
    <p:extLst>
      <p:ext uri="{BB962C8B-B14F-4D97-AF65-F5344CB8AC3E}">
        <p14:creationId xmlns:p14="http://schemas.microsoft.com/office/powerpoint/2010/main" val="16078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D65F0-44CB-9858-3F4B-954FCF17CC8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0" marR="0" lvl="0" indent="0" algn="ctr" fontAlgn="base">
              <a:spcAft>
                <a:spcPct val="0"/>
              </a:spcAft>
              <a:buClrTx/>
              <a:buSzTx/>
              <a:tabLst/>
            </a:pPr>
            <a:r>
              <a:rPr kumimoji="0" lang="en-US" altLang="en-US" sz="2200" b="0" i="0" u="none" strike="noStrike" kern="1200" cap="none" normalizeH="0" baseline="0">
                <a:ln>
                  <a:noFill/>
                </a:ln>
                <a:solidFill>
                  <a:srgbClr val="FFFFFF"/>
                </a:solidFill>
                <a:effectLst/>
                <a:latin typeface="+mj-lt"/>
                <a:ea typeface="+mj-ea"/>
                <a:cs typeface="+mj-cs"/>
              </a:rPr>
              <a:t>TRANSACTION DETAILS</a:t>
            </a:r>
          </a:p>
          <a:p>
            <a:pPr marL="0" marR="0" lvl="0" indent="0" algn="ctr" fontAlgn="base">
              <a:spcAft>
                <a:spcPct val="0"/>
              </a:spcAft>
              <a:buClrTx/>
              <a:buSzTx/>
              <a:tabLst/>
            </a:pPr>
            <a:endParaRPr kumimoji="0" lang="en-US" altLang="en-US" sz="2200" b="0" i="0" u="none" strike="noStrike" kern="1200" cap="none" normalizeH="0" baseline="0">
              <a:ln>
                <a:noFill/>
              </a:ln>
              <a:solidFill>
                <a:srgbClr val="FFFFFF"/>
              </a:solidFill>
              <a:effectLst/>
              <a:latin typeface="+mj-lt"/>
              <a:ea typeface="+mj-ea"/>
              <a:cs typeface="+mj-cs"/>
            </a:endParaRPr>
          </a:p>
        </p:txBody>
      </p:sp>
      <p:graphicFrame>
        <p:nvGraphicFramePr>
          <p:cNvPr id="4" name="Content Placeholder 3">
            <a:extLst>
              <a:ext uri="{FF2B5EF4-FFF2-40B4-BE49-F238E27FC236}">
                <a16:creationId xmlns:a16="http://schemas.microsoft.com/office/drawing/2014/main" id="{91E53F65-5B33-E37C-82BE-A31D0C770DC6}"/>
              </a:ext>
            </a:extLst>
          </p:cNvPr>
          <p:cNvGraphicFramePr>
            <a:graphicFrameLocks noGrp="1"/>
          </p:cNvGraphicFramePr>
          <p:nvPr>
            <p:ph idx="1"/>
            <p:extLst>
              <p:ext uri="{D42A27DB-BD31-4B8C-83A1-F6EECF244321}">
                <p14:modId xmlns:p14="http://schemas.microsoft.com/office/powerpoint/2010/main" val="4283910712"/>
              </p:ext>
            </p:extLst>
          </p:nvPr>
        </p:nvGraphicFramePr>
        <p:xfrm>
          <a:off x="4038600" y="1358098"/>
          <a:ext cx="7188201" cy="4138416"/>
        </p:xfrm>
        <a:graphic>
          <a:graphicData uri="http://schemas.openxmlformats.org/drawingml/2006/table">
            <a:tbl>
              <a:tblPr firstRow="1" bandRow="1">
                <a:solidFill>
                  <a:schemeClr val="bg1"/>
                </a:solidFill>
                <a:tableStyleId>{5C22544A-7EE6-4342-B048-85BDC9FD1C3A}</a:tableStyleId>
              </a:tblPr>
              <a:tblGrid>
                <a:gridCol w="1731304">
                  <a:extLst>
                    <a:ext uri="{9D8B030D-6E8A-4147-A177-3AD203B41FA5}">
                      <a16:colId xmlns:a16="http://schemas.microsoft.com/office/drawing/2014/main" val="2073224282"/>
                    </a:ext>
                  </a:extLst>
                </a:gridCol>
                <a:gridCol w="1853214">
                  <a:extLst>
                    <a:ext uri="{9D8B030D-6E8A-4147-A177-3AD203B41FA5}">
                      <a16:colId xmlns:a16="http://schemas.microsoft.com/office/drawing/2014/main" val="551832538"/>
                    </a:ext>
                  </a:extLst>
                </a:gridCol>
                <a:gridCol w="1731304">
                  <a:extLst>
                    <a:ext uri="{9D8B030D-6E8A-4147-A177-3AD203B41FA5}">
                      <a16:colId xmlns:a16="http://schemas.microsoft.com/office/drawing/2014/main" val="1619690331"/>
                    </a:ext>
                  </a:extLst>
                </a:gridCol>
                <a:gridCol w="1872379">
                  <a:extLst>
                    <a:ext uri="{9D8B030D-6E8A-4147-A177-3AD203B41FA5}">
                      <a16:colId xmlns:a16="http://schemas.microsoft.com/office/drawing/2014/main" val="2995942208"/>
                    </a:ext>
                  </a:extLst>
                </a:gridCol>
              </a:tblGrid>
              <a:tr h="517302">
                <a:tc>
                  <a:txBody>
                    <a:bodyPr/>
                    <a:lstStyle/>
                    <a:p>
                      <a:pPr>
                        <a:lnSpc>
                          <a:spcPct val="107000"/>
                        </a:lnSpc>
                        <a:spcAft>
                          <a:spcPts val="800"/>
                        </a:spcAft>
                      </a:pPr>
                      <a:r>
                        <a:rPr lang="en-IN" sz="1700" b="0" cap="none" spc="0">
                          <a:solidFill>
                            <a:schemeClr val="bg1"/>
                          </a:solidFill>
                          <a:effectLst/>
                        </a:rPr>
                        <a:t>Name</a:t>
                      </a:r>
                      <a:endParaRPr lang="en-IN" sz="1700" b="0" cap="none" spc="0">
                        <a:solidFill>
                          <a:schemeClr val="bg1"/>
                        </a:solidFill>
                        <a:effectLst/>
                        <a:latin typeface="Arimo"/>
                        <a:ea typeface="Arimo"/>
                        <a:cs typeface="Arimo"/>
                      </a:endParaRPr>
                    </a:p>
                  </a:txBody>
                  <a:tcPr marL="140959" marR="71407" marT="108430" marB="1084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nSpc>
                          <a:spcPct val="107000"/>
                        </a:lnSpc>
                        <a:spcAft>
                          <a:spcPts val="800"/>
                        </a:spcAft>
                      </a:pPr>
                      <a:r>
                        <a:rPr lang="en-IN" sz="1700" b="0" cap="none" spc="0">
                          <a:solidFill>
                            <a:schemeClr val="bg1"/>
                          </a:solidFill>
                          <a:effectLst/>
                        </a:rPr>
                        <a:t>Data_Type</a:t>
                      </a:r>
                      <a:endParaRPr lang="en-IN" sz="1700" b="0" cap="none" spc="0">
                        <a:solidFill>
                          <a:schemeClr val="bg1"/>
                        </a:solidFill>
                        <a:effectLst/>
                        <a:latin typeface="Arimo"/>
                        <a:ea typeface="Arimo"/>
                        <a:cs typeface="Arimo"/>
                      </a:endParaRPr>
                    </a:p>
                  </a:txBody>
                  <a:tcPr marL="140959" marR="71407" marT="108430" marB="1084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nSpc>
                          <a:spcPct val="107000"/>
                        </a:lnSpc>
                        <a:spcAft>
                          <a:spcPts val="800"/>
                        </a:spcAft>
                      </a:pPr>
                      <a:r>
                        <a:rPr lang="en-IN" sz="1700" b="0" cap="none" spc="0">
                          <a:solidFill>
                            <a:schemeClr val="bg1"/>
                          </a:solidFill>
                          <a:effectLst/>
                        </a:rPr>
                        <a:t>Field Length</a:t>
                      </a:r>
                      <a:endParaRPr lang="en-IN" sz="1700" b="0" cap="none" spc="0">
                        <a:solidFill>
                          <a:schemeClr val="bg1"/>
                        </a:solidFill>
                        <a:effectLst/>
                        <a:latin typeface="Arimo"/>
                        <a:ea typeface="Arimo"/>
                        <a:cs typeface="Arimo"/>
                      </a:endParaRPr>
                    </a:p>
                  </a:txBody>
                  <a:tcPr marL="140959" marR="71407" marT="108430" marB="1084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nSpc>
                          <a:spcPct val="107000"/>
                        </a:lnSpc>
                        <a:spcAft>
                          <a:spcPts val="800"/>
                        </a:spcAft>
                      </a:pPr>
                      <a:r>
                        <a:rPr lang="en-IN" sz="1700" b="0" cap="none" spc="0">
                          <a:solidFill>
                            <a:schemeClr val="bg1"/>
                          </a:solidFill>
                          <a:effectLst/>
                        </a:rPr>
                        <a:t>Constraints</a:t>
                      </a:r>
                      <a:endParaRPr lang="en-IN" sz="1700" b="0" cap="none" spc="0">
                        <a:solidFill>
                          <a:schemeClr val="bg1"/>
                        </a:solidFill>
                        <a:effectLst/>
                        <a:latin typeface="Arimo"/>
                        <a:ea typeface="Arimo"/>
                        <a:cs typeface="Arimo"/>
                      </a:endParaRPr>
                    </a:p>
                  </a:txBody>
                  <a:tcPr marL="140959" marR="71407" marT="108430" marB="10843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932733457"/>
                  </a:ext>
                </a:extLst>
              </a:tr>
              <a:tr h="517302">
                <a:tc>
                  <a:txBody>
                    <a:bodyPr/>
                    <a:lstStyle/>
                    <a:p>
                      <a:pPr>
                        <a:lnSpc>
                          <a:spcPct val="107000"/>
                        </a:lnSpc>
                        <a:spcAft>
                          <a:spcPts val="800"/>
                        </a:spcAft>
                      </a:pPr>
                      <a:r>
                        <a:rPr lang="en-IN" sz="1700" cap="none" spc="0">
                          <a:solidFill>
                            <a:schemeClr val="tx1"/>
                          </a:solidFill>
                          <a:effectLst/>
                        </a:rPr>
                        <a:t>uname</a:t>
                      </a:r>
                      <a:endParaRPr lang="en-IN" sz="1700" cap="none" spc="0">
                        <a:solidFill>
                          <a:schemeClr val="tx1"/>
                        </a:solidFill>
                        <a:effectLst/>
                        <a:latin typeface="Arimo"/>
                        <a:ea typeface="Arimo"/>
                        <a:cs typeface="Arimo"/>
                      </a:endParaRPr>
                    </a:p>
                  </a:txBody>
                  <a:tcPr marL="140959" marR="71407" marT="108430" marB="108430">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Varchar</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45</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NOT NULL </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458455558"/>
                  </a:ext>
                </a:extLst>
              </a:tr>
              <a:tr h="517302">
                <a:tc>
                  <a:txBody>
                    <a:bodyPr/>
                    <a:lstStyle/>
                    <a:p>
                      <a:pPr>
                        <a:lnSpc>
                          <a:spcPct val="107000"/>
                        </a:lnSpc>
                        <a:spcAft>
                          <a:spcPts val="800"/>
                        </a:spcAft>
                      </a:pPr>
                      <a:r>
                        <a:rPr lang="en-IN" sz="1700" cap="none" spc="0">
                          <a:solidFill>
                            <a:schemeClr val="tx1"/>
                          </a:solidFill>
                          <a:effectLst/>
                        </a:rPr>
                        <a:t>acc_no</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nSpc>
                          <a:spcPct val="107000"/>
                        </a:lnSpc>
                        <a:spcAft>
                          <a:spcPts val="800"/>
                        </a:spcAft>
                      </a:pPr>
                      <a:r>
                        <a:rPr lang="en-IN" sz="1700" cap="none" spc="0">
                          <a:solidFill>
                            <a:schemeClr val="tx1"/>
                          </a:solidFill>
                          <a:effectLst/>
                        </a:rPr>
                        <a:t>Int</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nSpc>
                          <a:spcPct val="107000"/>
                        </a:lnSpc>
                        <a:spcAft>
                          <a:spcPts val="800"/>
                        </a:spcAft>
                      </a:pPr>
                      <a:r>
                        <a:rPr lang="en-IN" sz="1700" cap="none" spc="0">
                          <a:solidFill>
                            <a:schemeClr val="tx1"/>
                          </a:solidFill>
                          <a:effectLst/>
                        </a:rPr>
                        <a:t>7</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nSpc>
                          <a:spcPct val="107000"/>
                        </a:lnSpc>
                        <a:spcAft>
                          <a:spcPts val="800"/>
                        </a:spcAft>
                      </a:pPr>
                      <a:r>
                        <a:rPr lang="en-IN" sz="1700" cap="none" spc="0">
                          <a:solidFill>
                            <a:schemeClr val="tx1"/>
                          </a:solidFill>
                          <a:effectLst/>
                        </a:rPr>
                        <a:t>Primary Key</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691569979"/>
                  </a:ext>
                </a:extLst>
              </a:tr>
              <a:tr h="517302">
                <a:tc>
                  <a:txBody>
                    <a:bodyPr/>
                    <a:lstStyle/>
                    <a:p>
                      <a:pPr>
                        <a:lnSpc>
                          <a:spcPct val="107000"/>
                        </a:lnSpc>
                        <a:spcAft>
                          <a:spcPts val="800"/>
                        </a:spcAft>
                      </a:pPr>
                      <a:r>
                        <a:rPr lang="en-IN" sz="1700" cap="none" spc="0">
                          <a:solidFill>
                            <a:schemeClr val="tx1"/>
                          </a:solidFill>
                          <a:effectLst/>
                        </a:rPr>
                        <a:t>operation</a:t>
                      </a:r>
                      <a:endParaRPr lang="en-IN" sz="1700" cap="none" spc="0">
                        <a:solidFill>
                          <a:schemeClr val="tx1"/>
                        </a:solidFill>
                        <a:effectLst/>
                        <a:latin typeface="Arimo"/>
                        <a:ea typeface="Arimo"/>
                        <a:cs typeface="Arimo"/>
                      </a:endParaRPr>
                    </a:p>
                  </a:txBody>
                  <a:tcPr marL="140959" marR="71407" marT="108430" marB="108430">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Varchar</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45</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NOT NULL</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219153644"/>
                  </a:ext>
                </a:extLst>
              </a:tr>
              <a:tr h="517302">
                <a:tc>
                  <a:txBody>
                    <a:bodyPr/>
                    <a:lstStyle/>
                    <a:p>
                      <a:pPr>
                        <a:lnSpc>
                          <a:spcPct val="107000"/>
                        </a:lnSpc>
                        <a:spcAft>
                          <a:spcPts val="800"/>
                        </a:spcAft>
                      </a:pPr>
                      <a:r>
                        <a:rPr lang="en-IN" sz="1700" cap="none" spc="0">
                          <a:solidFill>
                            <a:schemeClr val="tx1"/>
                          </a:solidFill>
                          <a:effectLst/>
                        </a:rPr>
                        <a:t>amt</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nSpc>
                          <a:spcPct val="107000"/>
                        </a:lnSpc>
                        <a:spcAft>
                          <a:spcPts val="800"/>
                        </a:spcAft>
                      </a:pPr>
                      <a:r>
                        <a:rPr lang="en-IN" sz="1700" cap="none" spc="0">
                          <a:solidFill>
                            <a:schemeClr val="tx1"/>
                          </a:solidFill>
                          <a:effectLst/>
                        </a:rPr>
                        <a:t>Int</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nSpc>
                          <a:spcPct val="107000"/>
                        </a:lnSpc>
                        <a:spcAft>
                          <a:spcPts val="800"/>
                        </a:spcAft>
                      </a:pPr>
                      <a:r>
                        <a:rPr lang="en-IN" sz="1700" cap="none" spc="0">
                          <a:solidFill>
                            <a:schemeClr val="tx1"/>
                          </a:solidFill>
                          <a:effectLst/>
                        </a:rPr>
                        <a:t>10</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nSpc>
                          <a:spcPct val="107000"/>
                        </a:lnSpc>
                        <a:spcAft>
                          <a:spcPts val="800"/>
                        </a:spcAft>
                      </a:pPr>
                      <a:r>
                        <a:rPr lang="en-IN" sz="1700" cap="none" spc="0">
                          <a:solidFill>
                            <a:schemeClr val="tx1"/>
                          </a:solidFill>
                          <a:effectLst/>
                        </a:rPr>
                        <a:t>NOT NULL</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163874772"/>
                  </a:ext>
                </a:extLst>
              </a:tr>
              <a:tr h="517302">
                <a:tc>
                  <a:txBody>
                    <a:bodyPr/>
                    <a:lstStyle/>
                    <a:p>
                      <a:pPr>
                        <a:lnSpc>
                          <a:spcPct val="107000"/>
                        </a:lnSpc>
                        <a:spcAft>
                          <a:spcPts val="800"/>
                        </a:spcAft>
                      </a:pPr>
                      <a:r>
                        <a:rPr lang="en-IN" sz="1700" cap="none" spc="0">
                          <a:solidFill>
                            <a:schemeClr val="tx1"/>
                          </a:solidFill>
                          <a:effectLst/>
                        </a:rPr>
                        <a:t>balance</a:t>
                      </a:r>
                      <a:endParaRPr lang="en-IN" sz="1700" cap="none" spc="0">
                        <a:solidFill>
                          <a:schemeClr val="tx1"/>
                        </a:solidFill>
                        <a:effectLst/>
                        <a:latin typeface="Arimo"/>
                        <a:ea typeface="Arimo"/>
                        <a:cs typeface="Arimo"/>
                      </a:endParaRPr>
                    </a:p>
                  </a:txBody>
                  <a:tcPr marL="140959" marR="71407" marT="108430" marB="108430">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Int</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20</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NOT NULL</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978400573"/>
                  </a:ext>
                </a:extLst>
              </a:tr>
              <a:tr h="517302">
                <a:tc>
                  <a:txBody>
                    <a:bodyPr/>
                    <a:lstStyle/>
                    <a:p>
                      <a:pPr>
                        <a:lnSpc>
                          <a:spcPct val="107000"/>
                        </a:lnSpc>
                        <a:spcAft>
                          <a:spcPts val="800"/>
                        </a:spcAft>
                      </a:pPr>
                      <a:r>
                        <a:rPr lang="en-IN" sz="1700" cap="none" spc="0">
                          <a:solidFill>
                            <a:schemeClr val="tx1"/>
                          </a:solidFill>
                          <a:effectLst/>
                        </a:rPr>
                        <a:t>time1</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nSpc>
                          <a:spcPct val="107000"/>
                        </a:lnSpc>
                        <a:spcAft>
                          <a:spcPts val="800"/>
                        </a:spcAft>
                      </a:pPr>
                      <a:r>
                        <a:rPr lang="en-IN" sz="1700" cap="none" spc="0">
                          <a:solidFill>
                            <a:schemeClr val="tx1"/>
                          </a:solidFill>
                          <a:effectLst/>
                        </a:rPr>
                        <a:t>Timestamp</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nSpc>
                          <a:spcPct val="107000"/>
                        </a:lnSpc>
                        <a:spcAft>
                          <a:spcPts val="800"/>
                        </a:spcAft>
                      </a:pPr>
                      <a:r>
                        <a:rPr lang="en-IN" sz="1700" cap="none" spc="0">
                          <a:solidFill>
                            <a:schemeClr val="tx1"/>
                          </a:solidFill>
                          <a:effectLst/>
                        </a:rPr>
                        <a:t> </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nSpc>
                          <a:spcPct val="107000"/>
                        </a:lnSpc>
                        <a:spcAft>
                          <a:spcPts val="800"/>
                        </a:spcAft>
                      </a:pPr>
                      <a:r>
                        <a:rPr lang="en-IN" sz="1700" cap="none" spc="0">
                          <a:solidFill>
                            <a:schemeClr val="tx1"/>
                          </a:solidFill>
                          <a:effectLst/>
                        </a:rPr>
                        <a:t>NOT NULL</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907345460"/>
                  </a:ext>
                </a:extLst>
              </a:tr>
              <a:tr h="517302">
                <a:tc>
                  <a:txBody>
                    <a:bodyPr/>
                    <a:lstStyle/>
                    <a:p>
                      <a:pPr>
                        <a:lnSpc>
                          <a:spcPct val="107000"/>
                        </a:lnSpc>
                        <a:spcAft>
                          <a:spcPts val="800"/>
                        </a:spcAft>
                      </a:pPr>
                      <a:r>
                        <a:rPr lang="en-IN" sz="1700" cap="none" spc="0">
                          <a:solidFill>
                            <a:schemeClr val="tx1"/>
                          </a:solidFill>
                          <a:effectLst/>
                        </a:rPr>
                        <a:t>isnew</a:t>
                      </a:r>
                      <a:endParaRPr lang="en-IN" sz="1700" cap="none" spc="0">
                        <a:solidFill>
                          <a:schemeClr val="tx1"/>
                        </a:solidFill>
                        <a:effectLst/>
                        <a:latin typeface="Arimo"/>
                        <a:ea typeface="Arimo"/>
                        <a:cs typeface="Arimo"/>
                      </a:endParaRPr>
                    </a:p>
                  </a:txBody>
                  <a:tcPr marL="140959" marR="71407" marT="108430" marB="108430">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Varchar</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3</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nSpc>
                          <a:spcPct val="107000"/>
                        </a:lnSpc>
                        <a:spcAft>
                          <a:spcPts val="800"/>
                        </a:spcAft>
                      </a:pPr>
                      <a:r>
                        <a:rPr lang="en-IN" sz="1700" cap="none" spc="0">
                          <a:solidFill>
                            <a:schemeClr val="tx1"/>
                          </a:solidFill>
                          <a:effectLst/>
                        </a:rPr>
                        <a:t>NOT NULL</a:t>
                      </a:r>
                      <a:endParaRPr lang="en-IN" sz="1700" cap="none" spc="0">
                        <a:solidFill>
                          <a:schemeClr val="tx1"/>
                        </a:solidFill>
                        <a:effectLst/>
                        <a:latin typeface="Arimo"/>
                        <a:ea typeface="Arimo"/>
                        <a:cs typeface="Arimo"/>
                      </a:endParaRPr>
                    </a:p>
                  </a:txBody>
                  <a:tcPr marL="140959" marR="71407" marT="108430" marB="108430">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152409956"/>
                  </a:ext>
                </a:extLst>
              </a:tr>
            </a:tbl>
          </a:graphicData>
        </a:graphic>
      </p:graphicFrame>
    </p:spTree>
    <p:extLst>
      <p:ext uri="{BB962C8B-B14F-4D97-AF65-F5344CB8AC3E}">
        <p14:creationId xmlns:p14="http://schemas.microsoft.com/office/powerpoint/2010/main" val="1855494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6E678-F2CB-D300-A745-7BE7A8675C2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0" marR="0" lvl="0" indent="0" algn="ctr" fontAlgn="base">
              <a:spcAft>
                <a:spcPct val="0"/>
              </a:spcAft>
              <a:buClrTx/>
              <a:buSzTx/>
              <a:tabLst/>
            </a:pPr>
            <a:r>
              <a:rPr kumimoji="0" lang="en-US" altLang="en-US" sz="2600" b="0" i="0" u="none" strike="noStrike" kern="1200" cap="none" normalizeH="0" baseline="0">
                <a:ln>
                  <a:noFill/>
                </a:ln>
                <a:solidFill>
                  <a:srgbClr val="FFFFFF"/>
                </a:solidFill>
                <a:effectLst/>
                <a:latin typeface="+mj-lt"/>
                <a:ea typeface="+mj-ea"/>
                <a:cs typeface="+mj-cs"/>
              </a:rPr>
              <a:t>USER DETAILS</a:t>
            </a:r>
          </a:p>
          <a:p>
            <a:pPr marL="0" marR="0" lvl="0" indent="0" algn="ctr" fontAlgn="base">
              <a:spcAft>
                <a:spcPct val="0"/>
              </a:spcAft>
              <a:buClrTx/>
              <a:buSzTx/>
              <a:tabLst/>
            </a:pPr>
            <a:endParaRPr kumimoji="0" lang="en-US" altLang="en-US" sz="2600" b="0" i="0" u="none" strike="noStrike" kern="1200" cap="none" normalizeH="0" baseline="0">
              <a:ln>
                <a:noFill/>
              </a:ln>
              <a:solidFill>
                <a:srgbClr val="FFFFFF"/>
              </a:solidFill>
              <a:effectLst/>
              <a:latin typeface="+mj-lt"/>
              <a:ea typeface="+mj-ea"/>
              <a:cs typeface="+mj-cs"/>
            </a:endParaRPr>
          </a:p>
        </p:txBody>
      </p:sp>
      <p:graphicFrame>
        <p:nvGraphicFramePr>
          <p:cNvPr id="4" name="Content Placeholder 3">
            <a:extLst>
              <a:ext uri="{FF2B5EF4-FFF2-40B4-BE49-F238E27FC236}">
                <a16:creationId xmlns:a16="http://schemas.microsoft.com/office/drawing/2014/main" id="{C769E438-D6B9-8150-45CA-11D845513F81}"/>
              </a:ext>
            </a:extLst>
          </p:cNvPr>
          <p:cNvGraphicFramePr>
            <a:graphicFrameLocks noGrp="1"/>
          </p:cNvGraphicFramePr>
          <p:nvPr>
            <p:ph idx="1"/>
            <p:extLst>
              <p:ext uri="{D42A27DB-BD31-4B8C-83A1-F6EECF244321}">
                <p14:modId xmlns:p14="http://schemas.microsoft.com/office/powerpoint/2010/main" val="2277525891"/>
              </p:ext>
            </p:extLst>
          </p:nvPr>
        </p:nvGraphicFramePr>
        <p:xfrm>
          <a:off x="4038600" y="1042273"/>
          <a:ext cx="7188201" cy="4770070"/>
        </p:xfrm>
        <a:graphic>
          <a:graphicData uri="http://schemas.openxmlformats.org/drawingml/2006/table">
            <a:tbl>
              <a:tblPr/>
              <a:tblGrid>
                <a:gridCol w="2053140">
                  <a:extLst>
                    <a:ext uri="{9D8B030D-6E8A-4147-A177-3AD203B41FA5}">
                      <a16:colId xmlns:a16="http://schemas.microsoft.com/office/drawing/2014/main" val="3402764332"/>
                    </a:ext>
                  </a:extLst>
                </a:gridCol>
                <a:gridCol w="1818834">
                  <a:extLst>
                    <a:ext uri="{9D8B030D-6E8A-4147-A177-3AD203B41FA5}">
                      <a16:colId xmlns:a16="http://schemas.microsoft.com/office/drawing/2014/main" val="508004014"/>
                    </a:ext>
                  </a:extLst>
                </a:gridCol>
                <a:gridCol w="1442452">
                  <a:extLst>
                    <a:ext uri="{9D8B030D-6E8A-4147-A177-3AD203B41FA5}">
                      <a16:colId xmlns:a16="http://schemas.microsoft.com/office/drawing/2014/main" val="2686878283"/>
                    </a:ext>
                  </a:extLst>
                </a:gridCol>
                <a:gridCol w="1873775">
                  <a:extLst>
                    <a:ext uri="{9D8B030D-6E8A-4147-A177-3AD203B41FA5}">
                      <a16:colId xmlns:a16="http://schemas.microsoft.com/office/drawing/2014/main" val="2282666542"/>
                    </a:ext>
                  </a:extLst>
                </a:gridCol>
              </a:tblGrid>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Name</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Data_Type</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Field Length</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Constraints</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0100630"/>
                  </a:ext>
                </a:extLst>
              </a:tr>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id</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Int</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7</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Primary Key</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7417429"/>
                  </a:ext>
                </a:extLst>
              </a:tr>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uname</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Varchar</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15</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NOT NULL</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072290"/>
                  </a:ext>
                </a:extLst>
              </a:tr>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upass</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Varchar</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8</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NOT NULL</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889880"/>
                  </a:ext>
                </a:extLst>
              </a:tr>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sec_question</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Varchar</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45</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NOT NULL</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9894743"/>
                  </a:ext>
                </a:extLst>
              </a:tr>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answer</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Varchar</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45</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NOT NULL</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461773"/>
                  </a:ext>
                </a:extLst>
              </a:tr>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address</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Varchar</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50</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NOT NULL</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109920"/>
                  </a:ext>
                </a:extLst>
              </a:tr>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email</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Email</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45</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NOT NULL</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7402545"/>
                  </a:ext>
                </a:extLst>
              </a:tr>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mobile</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Long</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10</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NOT NULL </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2282584"/>
                  </a:ext>
                </a:extLst>
              </a:tr>
              <a:tr h="477007">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 </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 </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 </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1800" b="0" i="0" u="none" strike="noStrike">
                          <a:effectLst/>
                          <a:latin typeface="Times New Roman" panose="02020603050405020304" pitchFamily="18" charset="0"/>
                          <a:ea typeface="Times New Roman" panose="02020603050405020304" pitchFamily="18" charset="0"/>
                          <a:cs typeface="Arimo"/>
                        </a:rPr>
                        <a:t> </a:t>
                      </a:r>
                      <a:endParaRPr lang="en-IN" sz="2100" b="0" i="0" u="none" strike="noStrike">
                        <a:effectLst/>
                        <a:latin typeface="Arial" panose="020B0604020202020204" pitchFamily="34" charset="0"/>
                      </a:endParaRPr>
                    </a:p>
                  </a:txBody>
                  <a:tcPr marL="74208" marR="74208" marT="74208" marB="742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8962722"/>
                  </a:ext>
                </a:extLst>
              </a:tr>
            </a:tbl>
          </a:graphicData>
        </a:graphic>
      </p:graphicFrame>
    </p:spTree>
    <p:extLst>
      <p:ext uri="{BB962C8B-B14F-4D97-AF65-F5344CB8AC3E}">
        <p14:creationId xmlns:p14="http://schemas.microsoft.com/office/powerpoint/2010/main" val="3162112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1474</Words>
  <Application>Microsoft Office PowerPoint</Application>
  <PresentationFormat>Widescreen</PresentationFormat>
  <Paragraphs>287</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Arimo</vt:lpstr>
      <vt:lpstr>Calibri</vt:lpstr>
      <vt:lpstr>Calibri Light</vt:lpstr>
      <vt:lpstr>Shruti</vt:lpstr>
      <vt:lpstr>Times New Roman</vt:lpstr>
      <vt:lpstr>Wingdings</vt:lpstr>
      <vt:lpstr>Office Theme</vt:lpstr>
      <vt:lpstr>“Banking Management System”</vt:lpstr>
      <vt:lpstr>PowerPoint Presentation</vt:lpstr>
      <vt:lpstr>Project Scope and Description</vt:lpstr>
      <vt:lpstr>PowerPoint Presentation</vt:lpstr>
      <vt:lpstr>Technology Stack:</vt:lpstr>
      <vt:lpstr>PowerPoint Presentation</vt:lpstr>
      <vt:lpstr>FUND TRANSFER DETAILS </vt:lpstr>
      <vt:lpstr>TRANSACTION DETAILS </vt:lpstr>
      <vt:lpstr>USER DETAILS </vt:lpstr>
      <vt:lpstr>PowerPoint Presentation</vt:lpstr>
      <vt:lpstr>PowerPoint Presentation</vt:lpstr>
      <vt:lpstr>PowerPoint Presentation</vt:lpstr>
      <vt:lpstr>Login Page:</vt:lpstr>
      <vt:lpstr>Homepage:</vt:lpstr>
      <vt:lpstr>CREATE ACCOUNT </vt:lpstr>
      <vt:lpstr>DEPOSITE AMMOUNT</vt:lpstr>
      <vt:lpstr>Withdraw Amount </vt:lpstr>
      <vt:lpstr>Transfer Ammount</vt:lpstr>
      <vt:lpstr>CHECK BALANCES </vt:lpstr>
      <vt:lpstr>VIEW TRANSCRIPT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Management System”</dc:title>
  <dc:creator>Admin</dc:creator>
  <cp:lastModifiedBy>Admin</cp:lastModifiedBy>
  <cp:revision>4</cp:revision>
  <dcterms:created xsi:type="dcterms:W3CDTF">2023-08-08T19:15:27Z</dcterms:created>
  <dcterms:modified xsi:type="dcterms:W3CDTF">2023-08-18T15:22:30Z</dcterms:modified>
</cp:coreProperties>
</file>